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295" r:id="rId3"/>
    <p:sldId id="296" r:id="rId4"/>
    <p:sldId id="297" r:id="rId5"/>
    <p:sldId id="298" r:id="rId6"/>
  </p:sldIdLst>
  <p:sldSz cx="9144000" cy="6858000" type="screen4x3"/>
  <p:notesSz cx="6858000" cy="9144000"/>
  <p:defaultTextStyle>
    <a:defPPr>
      <a:defRPr lang="mk-M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7D31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0182" autoAdjust="0"/>
  </p:normalViewPr>
  <p:slideViewPr>
    <p:cSldViewPr snapToGrid="0">
      <p:cViewPr>
        <p:scale>
          <a:sx n="86" d="100"/>
          <a:sy n="86" d="100"/>
        </p:scale>
        <p:origin x="336" y="4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BB5A9053-76C0-45A4-82CA-CAD734D8789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8244283-85F0-4C47-91D3-FF33A1BFB3C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7388C1-6070-4FC8-8295-DFD3F8891E99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94F6765-E022-4DD9-9FD1-9C72BE47B1A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6F23405-2F9B-4729-BB57-5261553F97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6372FB-0475-4997-A0F8-C31C189C59D7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7790500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ALLRR&amp;D Kick Off Meeting, Skopje, 24-25 January 2019</a:t>
            </a:r>
            <a:endParaRPr lang="mk-M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9A6EA6-7FE7-41A5-AA5E-C4E329B4BC67}" type="datetimeFigureOut">
              <a:rPr lang="mk-MK" smtClean="0"/>
              <a:t>03.6.2020</a:t>
            </a:fld>
            <a:endParaRPr lang="mk-M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mk-M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mk-M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4E93D2-C23D-41D9-A79B-B555DEF57B70}" type="slidenum">
              <a:rPr lang="mk-MK" smtClean="0"/>
              <a:t>‹#›</a:t>
            </a:fld>
            <a:endParaRPr lang="mk-MK"/>
          </a:p>
        </p:txBody>
      </p:sp>
    </p:spTree>
    <p:extLst>
      <p:ext uri="{BB962C8B-B14F-4D97-AF65-F5344CB8AC3E}">
        <p14:creationId xmlns:p14="http://schemas.microsoft.com/office/powerpoint/2010/main" val="2922697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95A3AFB-1D62-47FE-9C85-2FB0E95DF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xmlns="" id="{704035AD-F711-483A-A8E2-F4068892FF9E}"/>
              </a:ext>
            </a:extLst>
          </p:cNvPr>
          <p:cNvSpPr txBox="1">
            <a:spLocks/>
          </p:cNvSpPr>
          <p:nvPr userDrawn="1"/>
        </p:nvSpPr>
        <p:spPr>
          <a:xfrm>
            <a:off x="1143000" y="2848254"/>
            <a:ext cx="6858000" cy="36512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500" dirty="0" smtClean="0"/>
              <a:t>Template</a:t>
            </a:r>
            <a:r>
              <a:rPr lang="en-GB" sz="1500" baseline="0" dirty="0" smtClean="0"/>
              <a:t> for </a:t>
            </a:r>
            <a:r>
              <a:rPr lang="en-US" sz="1500" dirty="0" smtClean="0"/>
              <a:t>LLL Courses</a:t>
            </a:r>
            <a:endParaRPr lang="mk-MK" sz="1500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xmlns="" id="{8FA28686-2554-4068-8953-C5E69ADF93D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4442908"/>
            <a:ext cx="6858000" cy="428115"/>
          </a:xfrm>
        </p:spPr>
        <p:txBody>
          <a:bodyPr/>
          <a:lstStyle>
            <a:lvl1pPr marL="0" indent="0">
              <a:buNone/>
              <a:defRPr sz="2100" b="1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Presenter:</a:t>
            </a:r>
            <a:endParaRPr lang="mk-MK" dirty="0"/>
          </a:p>
        </p:txBody>
      </p:sp>
      <p:sp>
        <p:nvSpPr>
          <p:cNvPr id="24" name="Text Placeholder 20">
            <a:extLst>
              <a:ext uri="{FF2B5EF4-FFF2-40B4-BE49-F238E27FC236}">
                <a16:creationId xmlns:a16="http://schemas.microsoft.com/office/drawing/2014/main" xmlns="" id="{EB3EA063-D85A-4957-A4FD-DA8A9D575E8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5080256"/>
            <a:ext cx="6858000" cy="428115"/>
          </a:xfrm>
        </p:spPr>
        <p:txBody>
          <a:bodyPr>
            <a:normAutofit/>
          </a:bodyPr>
          <a:lstStyle>
            <a:lvl1pPr marL="0" indent="0">
              <a:buNone/>
              <a:defRPr sz="1800" b="0"/>
            </a:lvl1pPr>
            <a:lvl2pPr>
              <a:defRPr b="1"/>
            </a:lvl2pPr>
            <a:lvl3pPr>
              <a:defRPr b="1"/>
            </a:lvl3pPr>
            <a:lvl4pPr>
              <a:defRPr b="1"/>
            </a:lvl4pPr>
            <a:lvl5pPr>
              <a:defRPr b="1"/>
            </a:lvl5pPr>
          </a:lstStyle>
          <a:p>
            <a:pPr lvl="0"/>
            <a:r>
              <a:rPr lang="en-US" dirty="0"/>
              <a:t>University/Organization:</a:t>
            </a:r>
            <a:endParaRPr lang="mk-MK" dirty="0"/>
          </a:p>
        </p:txBody>
      </p:sp>
      <p:pic>
        <p:nvPicPr>
          <p:cNvPr id="27" name="Picture 26">
            <a:extLst>
              <a:ext uri="{FF2B5EF4-FFF2-40B4-BE49-F238E27FC236}">
                <a16:creationId xmlns:a16="http://schemas.microsoft.com/office/drawing/2014/main" xmlns="" id="{FEB8C196-A3DA-4EEA-81B0-F00A48C3C39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6000" y="0"/>
            <a:ext cx="2700000" cy="791452"/>
          </a:xfrm>
          <a:prstGeom prst="rect">
            <a:avLst/>
          </a:prstGeom>
        </p:spPr>
      </p:pic>
      <p:pic>
        <p:nvPicPr>
          <p:cNvPr id="8" name="Picture 2" descr="C:\Users\DELL\Downloads\All4R&amp;amp;D_logo.png">
            <a:extLst>
              <a:ext uri="{FF2B5EF4-FFF2-40B4-BE49-F238E27FC236}">
                <a16:creationId xmlns:a16="http://schemas.microsoft.com/office/drawing/2014/main" xmlns="" id="{750B8549-E734-4F33-A865-41391EF0691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83139" y="703349"/>
            <a:ext cx="6977722" cy="131763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79793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68587E-D955-4489-BDCB-63FF22046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5999"/>
            <a:ext cx="7886700" cy="93468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6B719B-B8EB-4993-8318-FFE141B2D8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825625"/>
            <a:ext cx="78867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7F06845-838A-48EB-9B87-713A2C730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08C25E0F-5786-4256-B5D8-932BC7F2B575}"/>
              </a:ext>
            </a:extLst>
          </p:cNvPr>
          <p:cNvGrpSpPr/>
          <p:nvPr userDrawn="1"/>
        </p:nvGrpSpPr>
        <p:grpSpPr>
          <a:xfrm>
            <a:off x="0" y="756000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20859BBB-A017-49FF-AF1B-84E3675A8A11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AC5B713B-5567-4373-A85B-6026BC93B38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CA7D2ABB-6CDB-4DF5-A18C-0828D2D3E5A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6613B345-01BF-474F-8219-D123A14B81A3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BED27601-0623-429F-B57C-CA372A7F7E2E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9191150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C25638D-B17B-4A61-BE28-1391E00A4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6563752-7211-4DD0-B8FD-C0074E66FD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1000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C8396FD-551E-4DB2-95E0-0F6A774396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02668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5D9D57-EBE2-4392-99AD-CAFC2EE28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8" name="squares">
            <a:extLst>
              <a:ext uri="{FF2B5EF4-FFF2-40B4-BE49-F238E27FC236}">
                <a16:creationId xmlns:a16="http://schemas.microsoft.com/office/drawing/2014/main" xmlns="" id="{36EF0EBC-BD60-48F9-BAE4-9B6108BBE47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9" name="Rounded Rectangle 7">
              <a:extLst>
                <a:ext uri="{FF2B5EF4-FFF2-40B4-BE49-F238E27FC236}">
                  <a16:creationId xmlns:a16="http://schemas.microsoft.com/office/drawing/2014/main" xmlns="" id="{86D8FB4D-FE85-4AC7-9680-1D96B37AC8CB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ed Rectangle 8">
              <a:extLst>
                <a:ext uri="{FF2B5EF4-FFF2-40B4-BE49-F238E27FC236}">
                  <a16:creationId xmlns:a16="http://schemas.microsoft.com/office/drawing/2014/main" xmlns="" id="{A437606E-0DD1-4C5B-834B-76F95576DFCC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1" name="Round Same Side Corner Rectangle 9">
              <a:extLst>
                <a:ext uri="{FF2B5EF4-FFF2-40B4-BE49-F238E27FC236}">
                  <a16:creationId xmlns:a16="http://schemas.microsoft.com/office/drawing/2014/main" xmlns="" id="{E1B658AD-4898-49C5-8F01-99CD6E93070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5" name="Picture 2" descr="C:\Users\DELL\Downloads\All4R&amp;amp;D_logo.png">
            <a:extLst>
              <a:ext uri="{FF2B5EF4-FFF2-40B4-BE49-F238E27FC236}">
                <a16:creationId xmlns:a16="http://schemas.microsoft.com/office/drawing/2014/main" xmlns="" id="{43148599-8377-4C18-B180-5954E1FD26F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0C8F7F37-EA84-4350-BBCA-63F1F6BFA34D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13911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6ACA2E-2E8C-495F-BF57-6EC9C0F37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mk-MK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5A5086-01C1-45EA-A843-12F127251A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F2CA437-CC04-4C74-A345-60B7AD9AAE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10001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4DA6A87-ECCB-4EE4-9A57-A94CAA361B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810928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408ED7A6-6F7F-4C65-BB3A-F44CB3C55D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810928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EA5A8863-508E-4923-BC5C-D32BA5885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10" name="squares">
            <a:extLst>
              <a:ext uri="{FF2B5EF4-FFF2-40B4-BE49-F238E27FC236}">
                <a16:creationId xmlns:a16="http://schemas.microsoft.com/office/drawing/2014/main" xmlns="" id="{0A6BDFBA-1E89-47F3-9A38-7986FA2EFAC7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11" name="Rounded Rectangle 7">
              <a:extLst>
                <a:ext uri="{FF2B5EF4-FFF2-40B4-BE49-F238E27FC236}">
                  <a16:creationId xmlns:a16="http://schemas.microsoft.com/office/drawing/2014/main" xmlns="" id="{95DEB342-75AA-44DE-902D-9ECF879A306D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2" name="Rounded Rectangle 8">
              <a:extLst>
                <a:ext uri="{FF2B5EF4-FFF2-40B4-BE49-F238E27FC236}">
                  <a16:creationId xmlns:a16="http://schemas.microsoft.com/office/drawing/2014/main" xmlns="" id="{5FC02211-52EF-470A-9110-C79DE0D512AE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3" name="Round Same Side Corner Rectangle 9">
              <a:extLst>
                <a:ext uri="{FF2B5EF4-FFF2-40B4-BE49-F238E27FC236}">
                  <a16:creationId xmlns:a16="http://schemas.microsoft.com/office/drawing/2014/main" xmlns="" id="{EE4F6A8F-A1F4-47B6-A017-5A05DBA2A7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7" name="Picture 2" descr="C:\Users\DELL\Downloads\All4R&amp;amp;D_logo.png">
            <a:extLst>
              <a:ext uri="{FF2B5EF4-FFF2-40B4-BE49-F238E27FC236}">
                <a16:creationId xmlns:a16="http://schemas.microsoft.com/office/drawing/2014/main" xmlns="" id="{AA9E0EE7-1480-4F32-935E-70DE26C56FD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xmlns="" id="{EB399F0E-AC92-44B0-A853-5D77B410B5FB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870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4C71A8-C980-417E-AAAE-BFEC6FAC70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756544"/>
            <a:ext cx="7886700" cy="93414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38D5C2A-0CB8-460B-8363-414116778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6" name="squares">
            <a:extLst>
              <a:ext uri="{FF2B5EF4-FFF2-40B4-BE49-F238E27FC236}">
                <a16:creationId xmlns:a16="http://schemas.microsoft.com/office/drawing/2014/main" xmlns="" id="{863B4A8C-EB25-467C-8F7A-B0E073312B91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7" name="Rounded Rectangle 7">
              <a:extLst>
                <a:ext uri="{FF2B5EF4-FFF2-40B4-BE49-F238E27FC236}">
                  <a16:creationId xmlns:a16="http://schemas.microsoft.com/office/drawing/2014/main" xmlns="" id="{84B2C8E6-7FBE-496D-B6E1-8B7E8E34CC86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8" name="Rounded Rectangle 8">
              <a:extLst>
                <a:ext uri="{FF2B5EF4-FFF2-40B4-BE49-F238E27FC236}">
                  <a16:creationId xmlns:a16="http://schemas.microsoft.com/office/drawing/2014/main" xmlns="" id="{DF0CB558-E354-4B21-AF51-26B58DEBD81B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 Same Side Corner Rectangle 9">
              <a:extLst>
                <a:ext uri="{FF2B5EF4-FFF2-40B4-BE49-F238E27FC236}">
                  <a16:creationId xmlns:a16="http://schemas.microsoft.com/office/drawing/2014/main" xmlns="" id="{5FC5A36C-E761-4AB7-ADA3-38DB03A7D553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pic>
        <p:nvPicPr>
          <p:cNvPr id="13" name="Picture 2" descr="C:\Users\DELL\Downloads\All4R&amp;amp;D_logo.png">
            <a:extLst>
              <a:ext uri="{FF2B5EF4-FFF2-40B4-BE49-F238E27FC236}">
                <a16:creationId xmlns:a16="http://schemas.microsoft.com/office/drawing/2014/main" xmlns="" id="{143632D6-D46A-401B-B2AE-C9CDC17FB95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10000" y="91309"/>
            <a:ext cx="3050299" cy="576000"/>
          </a:xfrm>
          <a:prstGeom prst="rect">
            <a:avLst/>
          </a:prstGeom>
          <a:noFill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64C402B5-5C67-4260-94A3-9E429F0B373F}"/>
              </a:ext>
            </a:extLst>
          </p:cNvPr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984" t="10513" r="2317" b="10513"/>
          <a:stretch/>
        </p:blipFill>
        <p:spPr bwMode="auto">
          <a:xfrm>
            <a:off x="6466247" y="51238"/>
            <a:ext cx="2230453" cy="54010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60652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52885E43-A26E-4349-AC5E-557E7E9F1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000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mk-M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0EF0E7F-A08C-4813-A684-245A657E3E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1000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mk-MK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E0C9918-4525-4851-957B-A1215D9A0C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E7490E-C77E-45A2-8F8B-78D05B0E4463}" type="slidenum">
              <a:rPr lang="mk-MK" smtClean="0"/>
              <a:t>‹#›</a:t>
            </a:fld>
            <a:endParaRPr lang="mk-MK"/>
          </a:p>
        </p:txBody>
      </p:sp>
      <p:grpSp>
        <p:nvGrpSpPr>
          <p:cNvPr id="7" name="squares">
            <a:extLst>
              <a:ext uri="{FF2B5EF4-FFF2-40B4-BE49-F238E27FC236}">
                <a16:creationId xmlns:a16="http://schemas.microsoft.com/office/drawing/2014/main" xmlns="" id="{4011F226-5FB7-49A7-BF24-7EC55AB1C41F}"/>
              </a:ext>
            </a:extLst>
          </p:cNvPr>
          <p:cNvGrpSpPr/>
          <p:nvPr userDrawn="1"/>
        </p:nvGrpSpPr>
        <p:grpSpPr>
          <a:xfrm>
            <a:off x="0" y="756544"/>
            <a:ext cx="810000" cy="540000"/>
            <a:chOff x="0" y="452558"/>
            <a:chExt cx="914400" cy="524182"/>
          </a:xfrm>
        </p:grpSpPr>
        <p:sp>
          <p:nvSpPr>
            <p:cNvPr id="8" name="Rounded Rectangle 7">
              <a:extLst>
                <a:ext uri="{FF2B5EF4-FFF2-40B4-BE49-F238E27FC236}">
                  <a16:creationId xmlns:a16="http://schemas.microsoft.com/office/drawing/2014/main" xmlns="" id="{6F19FF6C-52F0-49F1-A1F9-596EC24E751F}"/>
                </a:ext>
              </a:extLst>
            </p:cNvPr>
            <p:cNvSpPr/>
            <p:nvPr/>
          </p:nvSpPr>
          <p:spPr>
            <a:xfrm>
              <a:off x="591671" y="452558"/>
              <a:ext cx="322729" cy="524180"/>
            </a:xfrm>
            <a:prstGeom prst="round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9" name="Rounded Rectangle 8">
              <a:extLst>
                <a:ext uri="{FF2B5EF4-FFF2-40B4-BE49-F238E27FC236}">
                  <a16:creationId xmlns:a16="http://schemas.microsoft.com/office/drawing/2014/main" xmlns="" id="{2AC10D5A-9D7A-4BC9-8F64-DAB3CB283E6A}"/>
                </a:ext>
              </a:extLst>
            </p:cNvPr>
            <p:cNvSpPr/>
            <p:nvPr/>
          </p:nvSpPr>
          <p:spPr>
            <a:xfrm>
              <a:off x="215154" y="452558"/>
              <a:ext cx="322729" cy="524180"/>
            </a:xfrm>
            <a:prstGeom prst="round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  <p:sp>
          <p:nvSpPr>
            <p:cNvPr id="10" name="Round Same Side Corner Rectangle 9">
              <a:extLst>
                <a:ext uri="{FF2B5EF4-FFF2-40B4-BE49-F238E27FC236}">
                  <a16:creationId xmlns:a16="http://schemas.microsoft.com/office/drawing/2014/main" xmlns="" id="{499A4AC1-DB3D-433A-B640-34F34DB9A352}"/>
                </a:ext>
              </a:extLst>
            </p:cNvPr>
            <p:cNvSpPr/>
            <p:nvPr/>
          </p:nvSpPr>
          <p:spPr>
            <a:xfrm rot="5400000">
              <a:off x="-181408" y="633966"/>
              <a:ext cx="524182" cy="161366"/>
            </a:xfrm>
            <a:prstGeom prst="round2SameRect">
              <a:avLst>
                <a:gd name="adj1" fmla="val 29167"/>
                <a:gd name="adj2" fmla="val 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sz="1350"/>
            </a:p>
          </p:txBody>
        </p: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xmlns="" id="{AF05C187-05A0-495B-AF60-25EE48A0E688}"/>
              </a:ext>
            </a:extLst>
          </p:cNvPr>
          <p:cNvSpPr txBox="1"/>
          <p:nvPr userDrawn="1"/>
        </p:nvSpPr>
        <p:spPr>
          <a:xfrm>
            <a:off x="810000" y="6356351"/>
            <a:ext cx="5530289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Agreement number – 2018 – 3234 / 001 – 001 </a:t>
            </a:r>
          </a:p>
          <a:p>
            <a:pPr algn="l"/>
            <a:r>
              <a:rPr lang="en-US" sz="750" b="1" dirty="0">
                <a:solidFill>
                  <a:schemeClr val="bg1">
                    <a:lumMod val="65000"/>
                  </a:schemeClr>
                </a:solidFill>
              </a:rPr>
              <a:t>Project reference number – 598719-EPP-1-2018-1-MK-EPPKA2-CBHE-JP</a:t>
            </a:r>
            <a:endParaRPr lang="mk-MK" sz="750" b="1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870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mk-MK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rayko.toshev@uva.fi" TargetMode="External"/><Relationship Id="rId2" Type="http://schemas.openxmlformats.org/officeDocument/2006/relationships/hyperlink" Target="mailto:petri.helo@uva.f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academy.visualcomponents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1. General information about course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690688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b="1" dirty="0" smtClean="0"/>
              <a:t>Title of the course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2400" b="1" dirty="0" smtClean="0"/>
              <a:t>Virtual </a:t>
            </a:r>
            <a:r>
              <a:rPr lang="en-US" sz="2400" b="1" dirty="0"/>
              <a:t>Reality VR simulation and digital manufacturing </a:t>
            </a:r>
            <a:endParaRPr lang="en-GB" sz="2400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Professor Petri </a:t>
            </a:r>
            <a:r>
              <a:rPr lang="en-GB" b="1" dirty="0" err="1" smtClean="0"/>
              <a:t>Helo</a:t>
            </a:r>
            <a:r>
              <a:rPr lang="en-GB" b="1" dirty="0" smtClean="0"/>
              <a:t>, </a:t>
            </a:r>
            <a:r>
              <a:rPr lang="en-GB" b="1" dirty="0" err="1" smtClean="0"/>
              <a:t>Rayko</a:t>
            </a:r>
            <a:r>
              <a:rPr lang="en-GB" b="1" dirty="0" smtClean="0"/>
              <a:t> </a:t>
            </a:r>
            <a:r>
              <a:rPr lang="en-GB" b="1" dirty="0" err="1" smtClean="0"/>
              <a:t>Toshev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Institution University of Vaasa, Finland</a:t>
            </a:r>
            <a:endParaRPr lang="en-GB" b="1" dirty="0" smtClean="0"/>
          </a:p>
          <a:p>
            <a:pPr>
              <a:spcAft>
                <a:spcPts val="1200"/>
              </a:spcAft>
            </a:pPr>
            <a:r>
              <a:rPr lang="en-GB" b="1" dirty="0" smtClean="0"/>
              <a:t>E-mail </a:t>
            </a:r>
            <a:r>
              <a:rPr lang="en-GB" dirty="0" smtClean="0">
                <a:hlinkClick r:id="rId2"/>
              </a:rPr>
              <a:t>petri.helo@uva.fi</a:t>
            </a:r>
            <a:r>
              <a:rPr lang="en-GB" dirty="0" smtClean="0"/>
              <a:t>, </a:t>
            </a:r>
            <a:r>
              <a:rPr lang="fi-FI" dirty="0">
                <a:hlinkClick r:id="rId3"/>
              </a:rPr>
              <a:t>rayko.toshev@uva.fi</a:t>
            </a: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859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2. Description of the course 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US" dirty="0"/>
              <a:t>This course will give an introduction </a:t>
            </a:r>
            <a:r>
              <a:rPr lang="en-US" dirty="0" smtClean="0"/>
              <a:t>to simulation </a:t>
            </a:r>
            <a:r>
              <a:rPr lang="en-US" dirty="0"/>
              <a:t>of production systems, Process </a:t>
            </a:r>
            <a:r>
              <a:rPr lang="en-US" dirty="0" smtClean="0"/>
              <a:t>Modeling</a:t>
            </a:r>
            <a:r>
              <a:rPr lang="en-US" dirty="0"/>
              <a:t>, Basics of Task </a:t>
            </a:r>
            <a:r>
              <a:rPr lang="en-US" dirty="0" smtClean="0"/>
              <a:t>Creation, Layout </a:t>
            </a:r>
            <a:r>
              <a:rPr lang="en-US" dirty="0"/>
              <a:t>Configuration. The course develops problem-solving and decision-making </a:t>
            </a:r>
            <a:r>
              <a:rPr lang="en-US" dirty="0" smtClean="0"/>
              <a:t>skills. The simulation models can be used to generate Virtual </a:t>
            </a:r>
            <a:r>
              <a:rPr lang="en-US" dirty="0"/>
              <a:t>Reality VR </a:t>
            </a:r>
            <a:r>
              <a:rPr lang="en-US"/>
              <a:t>technology </a:t>
            </a:r>
            <a:r>
              <a:rPr lang="en-US" smtClean="0"/>
              <a:t>preview.</a:t>
            </a:r>
            <a:endParaRPr lang="en-US" dirty="0"/>
          </a:p>
          <a:p>
            <a:pPr marL="0" indent="0">
              <a:spcAft>
                <a:spcPts val="1200"/>
              </a:spcAft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757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3. Target group </a:t>
            </a:r>
            <a:r>
              <a:rPr lang="en-GB" b="1" dirty="0"/>
              <a:t>and </a:t>
            </a:r>
            <a:r>
              <a:rPr lang="en-GB" b="1" dirty="0" smtClean="0"/>
              <a:t>prerequisites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b="1" dirty="0" smtClean="0"/>
              <a:t>Target group/Learners profile</a:t>
            </a:r>
          </a:p>
          <a:p>
            <a:pPr>
              <a:spcAft>
                <a:spcPts val="1200"/>
              </a:spcAft>
            </a:pPr>
            <a:r>
              <a:rPr lang="en-GB" dirty="0" smtClean="0"/>
              <a:t>Bachelor and Master students</a:t>
            </a:r>
            <a:endParaRPr lang="en-GB" dirty="0" smtClean="0"/>
          </a:p>
          <a:p>
            <a:pPr>
              <a:spcAft>
                <a:spcPts val="1200"/>
              </a:spcAft>
            </a:pPr>
            <a:endParaRPr lang="en-US" dirty="0" smtClean="0"/>
          </a:p>
          <a:p>
            <a:pPr marL="0" indent="0">
              <a:spcAft>
                <a:spcPts val="1200"/>
              </a:spcAft>
              <a:buNone/>
            </a:pPr>
            <a:r>
              <a:rPr lang="en-US" b="1" dirty="0" smtClean="0"/>
              <a:t>Pre</a:t>
            </a:r>
            <a:r>
              <a:rPr lang="en-GB" b="1" dirty="0" smtClean="0"/>
              <a:t>requisites (required pre-knowledge and experiences)</a:t>
            </a:r>
            <a:endParaRPr lang="en-US" b="1" dirty="0"/>
          </a:p>
          <a:p>
            <a:pPr>
              <a:spcAft>
                <a:spcPts val="1200"/>
              </a:spcAft>
            </a:pPr>
            <a:r>
              <a:rPr lang="en-US" dirty="0" smtClean="0"/>
              <a:t>Computer Aided Design, CAD understanding and Production </a:t>
            </a:r>
            <a:r>
              <a:rPr lang="en-US" dirty="0"/>
              <a:t>Management </a:t>
            </a:r>
            <a:r>
              <a:rPr lang="en-US" dirty="0" smtClean="0"/>
              <a:t>and Statistics knowledge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6858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4. </a:t>
            </a:r>
            <a:r>
              <a:rPr lang="en-GB" b="1" dirty="0"/>
              <a:t>Learning </a:t>
            </a:r>
            <a:r>
              <a:rPr lang="en-GB" b="1" dirty="0" smtClean="0"/>
              <a:t>outcomes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 smtClean="0"/>
              <a:t>This </a:t>
            </a:r>
            <a:r>
              <a:rPr lang="en-US" dirty="0"/>
              <a:t>course </a:t>
            </a:r>
            <a:r>
              <a:rPr lang="en-US" dirty="0" smtClean="0"/>
              <a:t>is teaching how </a:t>
            </a:r>
            <a:r>
              <a:rPr lang="en-US" dirty="0"/>
              <a:t>to develop computer simulation models of real or conceptual systems, and how to correctly design, analyze and interpret the results of computer simulation experiments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53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E79467-987D-451E-BCBB-EAE3BB9E00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5</a:t>
            </a:r>
            <a:r>
              <a:rPr lang="en-GB" b="1" dirty="0" smtClean="0"/>
              <a:t>. Training and learning methods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3EC3F68-C96D-40AD-AC76-0833558436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0000" y="1750663"/>
            <a:ext cx="7886700" cy="4351338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dirty="0"/>
              <a:t>The teaching methods of this course comprise of lectures introducing the production </a:t>
            </a:r>
            <a:r>
              <a:rPr lang="en-US" dirty="0" smtClean="0"/>
              <a:t>simulation methods and independent literature review and video materials available online UVA  and 3D </a:t>
            </a:r>
            <a:r>
              <a:rPr lang="en-US" dirty="0"/>
              <a:t>Automate </a:t>
            </a:r>
            <a:r>
              <a:rPr lang="en-US" dirty="0">
                <a:hlinkClick r:id="rId2"/>
              </a:rPr>
              <a:t>https://academy.visualcomponents.com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>
              <a:spcAft>
                <a:spcPts val="1200"/>
              </a:spcAft>
            </a:pPr>
            <a:r>
              <a:rPr lang="en-US" dirty="0" smtClean="0"/>
              <a:t>Students prepare </a:t>
            </a:r>
            <a:r>
              <a:rPr lang="en-US" dirty="0"/>
              <a:t>a written </a:t>
            </a:r>
            <a:r>
              <a:rPr lang="en-US" dirty="0" smtClean="0"/>
              <a:t>report including </a:t>
            </a:r>
            <a:endParaRPr lang="en-US" dirty="0"/>
          </a:p>
          <a:p>
            <a:r>
              <a:rPr lang="en-US" dirty="0"/>
              <a:t>1. Background information of Production Simulation software in </a:t>
            </a:r>
            <a:r>
              <a:rPr lang="en-US" dirty="0" smtClean="0"/>
              <a:t>general</a:t>
            </a:r>
            <a:r>
              <a:rPr lang="en-US" dirty="0"/>
              <a:t> </a:t>
            </a:r>
            <a:r>
              <a:rPr lang="en-US" dirty="0" smtClean="0"/>
              <a:t>and VC specifically</a:t>
            </a:r>
            <a:endParaRPr lang="en-US" dirty="0"/>
          </a:p>
          <a:p>
            <a:r>
              <a:rPr lang="en-US" dirty="0"/>
              <a:t>2. Explanation of the </a:t>
            </a:r>
            <a:r>
              <a:rPr lang="en-US" dirty="0" smtClean="0"/>
              <a:t>reviewed cases</a:t>
            </a:r>
          </a:p>
          <a:p>
            <a:r>
              <a:rPr lang="en-US" dirty="0" smtClean="0"/>
              <a:t>3</a:t>
            </a:r>
            <a:r>
              <a:rPr lang="en-US" dirty="0"/>
              <a:t>. Analysis and </a:t>
            </a:r>
            <a:r>
              <a:rPr lang="en-US" dirty="0" smtClean="0"/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8194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b="1"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Presentation1.pptx" id="{AE8E6D74-1B11-4748-AC68-BB99129FEB5C}" vid="{E67EB6DF-D0BA-494F-901D-824AB1914B4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KickOffMeeting_Template</Template>
  <TotalTime>3797</TotalTime>
  <Words>221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1. General information about course</vt:lpstr>
      <vt:lpstr>2. Description of the course </vt:lpstr>
      <vt:lpstr>3. Target group and prerequisites</vt:lpstr>
      <vt:lpstr>4. Learning outcomes</vt:lpstr>
      <vt:lpstr>5. Training and learning methods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Sergey Churilov</dc:creator>
  <cp:lastModifiedBy>Windows User</cp:lastModifiedBy>
  <cp:revision>239</cp:revision>
  <dcterms:created xsi:type="dcterms:W3CDTF">2019-03-19T11:49:48Z</dcterms:created>
  <dcterms:modified xsi:type="dcterms:W3CDTF">2020-06-03T13:52:23Z</dcterms:modified>
</cp:coreProperties>
</file>