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BF9C7-E5FB-48EA-9E77-7F0662CE905E}" type="datetimeFigureOut">
              <a:rPr lang="mk-MK" smtClean="0"/>
              <a:t>29.6.2020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D149A-7FD6-4A4D-B23D-BAE294563089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59114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143000" y="2848256"/>
            <a:ext cx="6858000" cy="365125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25" dirty="0"/>
              <a:t>Template for LLL Courses</a:t>
            </a:r>
            <a:endParaRPr lang="mk-MK" sz="1125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4442910"/>
            <a:ext cx="6858000" cy="428115"/>
          </a:xfrm>
        </p:spPr>
        <p:txBody>
          <a:bodyPr/>
          <a:lstStyle>
            <a:lvl1pPr marL="0" indent="0">
              <a:buNone/>
              <a:defRPr sz="1575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5080258"/>
            <a:ext cx="6858000" cy="428115"/>
          </a:xfrm>
        </p:spPr>
        <p:txBody>
          <a:bodyPr>
            <a:normAutofit/>
          </a:bodyPr>
          <a:lstStyle>
            <a:lvl1pPr marL="0" indent="0">
              <a:buNone/>
              <a:defRPr sz="135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000" y="0"/>
            <a:ext cx="27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:a16="http://schemas.microsoft.com/office/drawing/2014/main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83140" y="703349"/>
            <a:ext cx="6977722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52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001"/>
            <a:ext cx="78867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25625"/>
            <a:ext cx="78867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013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013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013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1" y="91309"/>
            <a:ext cx="3050299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ED27601-0623-429F-B57C-CA372A7F7E2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8" y="51240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931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6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000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2668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:a16="http://schemas.microsoft.com/office/drawing/2014/main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013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:a16="http://schemas.microsoft.com/office/drawing/2014/main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013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:a16="http://schemas.microsoft.com/office/drawing/2014/main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013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:a16="http://schemas.microsoft.com/office/drawing/2014/main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1" y="91309"/>
            <a:ext cx="3050299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C8F7F37-EA84-4350-BBCA-63F1F6BFA34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8" y="51240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5527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6"/>
            <a:ext cx="78867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1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000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10928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10928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:a16="http://schemas.microsoft.com/office/drawing/2014/main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:a16="http://schemas.microsoft.com/office/drawing/2014/main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013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013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:a16="http://schemas.microsoft.com/office/drawing/2014/main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013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:a16="http://schemas.microsoft.com/office/drawing/2014/main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1" y="91309"/>
            <a:ext cx="3050299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B399F0E-AC92-44B0-A853-5D77B410B5F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8" y="51240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314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6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:a16="http://schemas.microsoft.com/office/drawing/2014/main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013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013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:a16="http://schemas.microsoft.com/office/drawing/2014/main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013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1" y="91309"/>
            <a:ext cx="3050299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4C402B5-5C67-4260-94A3-9E429F0B373F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8" y="51240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429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013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013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013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F05C187-05A0-495B-AF60-25EE48A0E688}"/>
              </a:ext>
            </a:extLst>
          </p:cNvPr>
          <p:cNvSpPr txBox="1"/>
          <p:nvPr userDrawn="1"/>
        </p:nvSpPr>
        <p:spPr>
          <a:xfrm>
            <a:off x="810001" y="6356352"/>
            <a:ext cx="5530289" cy="26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563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563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563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1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1. General information about </a:t>
            </a:r>
            <a:r>
              <a:rPr lang="en-US" b="1" dirty="0"/>
              <a:t>the Innovative teaching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170247"/>
            <a:ext cx="6855525" cy="3263504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</a:pPr>
            <a:r>
              <a:rPr lang="en-GB" sz="1800" b="1" dirty="0"/>
              <a:t>Title: 		Teaching computational tools by multimedia</a:t>
            </a:r>
            <a:endParaRPr lang="en-GB" sz="1800" dirty="0"/>
          </a:p>
          <a:p>
            <a:pPr marL="0" indent="0">
              <a:spcAft>
                <a:spcPts val="900"/>
              </a:spcAft>
              <a:buNone/>
            </a:pPr>
            <a:endParaRPr lang="en-GB" dirty="0"/>
          </a:p>
          <a:p>
            <a:pPr>
              <a:spcAft>
                <a:spcPts val="900"/>
              </a:spcAft>
            </a:pPr>
            <a:r>
              <a:rPr lang="en-GB" b="1" dirty="0"/>
              <a:t>Professor:		Assoc. Prof. Sergey Churilov</a:t>
            </a:r>
            <a:endParaRPr lang="en-GB" dirty="0"/>
          </a:p>
          <a:p>
            <a:r>
              <a:rPr lang="en-GB" b="1" dirty="0"/>
              <a:t>Institution:	Ss. Cyril and Methodius University in Skopje (UKIM)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GB" b="1" dirty="0"/>
              <a:t>			Faculty of Civil Engineering-Skopje</a:t>
            </a:r>
          </a:p>
          <a:p>
            <a:pPr>
              <a:spcAft>
                <a:spcPts val="900"/>
              </a:spcAft>
            </a:pPr>
            <a:r>
              <a:rPr lang="en-GB" b="1" dirty="0"/>
              <a:t>E-mail:		curilov@gf.ukim.edu.mk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1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2. Description of 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8" y="2170246"/>
            <a:ext cx="7886701" cy="4014893"/>
          </a:xfrm>
        </p:spPr>
        <p:txBody>
          <a:bodyPr>
            <a:normAutofit/>
          </a:bodyPr>
          <a:lstStyle/>
          <a:p>
            <a:r>
              <a:rPr lang="en-GB" sz="1800" dirty="0"/>
              <a:t>Contemporary trend in educational technology</a:t>
            </a:r>
          </a:p>
          <a:p>
            <a:r>
              <a:rPr lang="en-GB" sz="1800" dirty="0"/>
              <a:t>Google search for:</a:t>
            </a:r>
          </a:p>
          <a:p>
            <a:pPr lvl="1"/>
            <a:r>
              <a:rPr lang="en-GB" sz="1800" dirty="0"/>
              <a:t>teaching + multimedia returns about 248,000,000 results</a:t>
            </a:r>
          </a:p>
          <a:p>
            <a:pPr lvl="1"/>
            <a:r>
              <a:rPr lang="en-GB" sz="1800" dirty="0"/>
              <a:t>“teaching +computational tools + multimedia” returns about 12,600,000 results</a:t>
            </a:r>
          </a:p>
          <a:p>
            <a:r>
              <a:rPr lang="en-GB" sz="1800" dirty="0"/>
              <a:t>Computation tool: computer program </a:t>
            </a:r>
            <a:r>
              <a:rPr lang="en-US" sz="1800" dirty="0"/>
              <a:t>or utility that helps users: represent data, perform analysis, visualize data, process databases and etc.</a:t>
            </a:r>
          </a:p>
          <a:p>
            <a:r>
              <a:rPr lang="en-US" sz="1800" dirty="0"/>
              <a:t>Multimedia: content that uses a combination of different content forms such as text, audio, images, animations, video and interactive content.</a:t>
            </a:r>
          </a:p>
          <a:p>
            <a:r>
              <a:rPr lang="en-US" sz="1800" dirty="0"/>
              <a:t>Innovative practice oriented to structural engineering computational tools</a:t>
            </a:r>
          </a:p>
          <a:p>
            <a:r>
              <a:rPr lang="en-US" sz="1800" dirty="0"/>
              <a:t>Communicating with </a:t>
            </a:r>
            <a:r>
              <a:rPr lang="en-US" sz="1800" i="1" dirty="0"/>
              <a:t>Generation Z (born between 1995-2015)</a:t>
            </a:r>
            <a:r>
              <a:rPr lang="en-US" sz="1800" dirty="0"/>
              <a:t> - Utilizing modern information technologies for teaching and learning.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0857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2. Description of 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8" y="2170246"/>
            <a:ext cx="7886701" cy="4014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</a:rPr>
              <a:t>Why teach with multimedia?</a:t>
            </a:r>
            <a:r>
              <a:rPr lang="en-US" sz="1800" b="1" baseline="30000" dirty="0">
                <a:solidFill>
                  <a:srgbClr val="0070C0"/>
                </a:solidFill>
              </a:rPr>
              <a:t>1</a:t>
            </a:r>
          </a:p>
          <a:p>
            <a:r>
              <a:rPr lang="en-US" sz="1800" dirty="0"/>
              <a:t>When students have access to video content to watch outside of class, class time can be used for </a:t>
            </a:r>
            <a:r>
              <a:rPr lang="en-US" sz="1800" b="1" dirty="0"/>
              <a:t>comprehension checks</a:t>
            </a:r>
            <a:r>
              <a:rPr lang="en-US" sz="1800" dirty="0"/>
              <a:t>, </a:t>
            </a:r>
            <a:r>
              <a:rPr lang="en-US" sz="1800" b="1" dirty="0"/>
              <a:t>discussion</a:t>
            </a:r>
            <a:r>
              <a:rPr lang="en-US" sz="1800" dirty="0"/>
              <a:t>, and </a:t>
            </a:r>
            <a:r>
              <a:rPr lang="en-US" sz="1800" b="1" dirty="0"/>
              <a:t>reinforcement of content</a:t>
            </a:r>
            <a:r>
              <a:rPr lang="en-US" sz="1800" dirty="0"/>
              <a:t>.</a:t>
            </a:r>
          </a:p>
          <a:p>
            <a:r>
              <a:rPr lang="en-US" sz="1800" dirty="0"/>
              <a:t>Multimedia content helps to </a:t>
            </a:r>
            <a:r>
              <a:rPr lang="en-US" sz="1800" b="1" dirty="0"/>
              <a:t>vary and enhance the learning process</a:t>
            </a:r>
            <a:r>
              <a:rPr lang="en-US" sz="1800" dirty="0"/>
              <a:t>, and leads to better </a:t>
            </a:r>
            <a:r>
              <a:rPr lang="en-US" sz="1800" b="1" dirty="0"/>
              <a:t>knowledge retention</a:t>
            </a:r>
            <a:r>
              <a:rPr lang="en-US" sz="1800" dirty="0"/>
              <a:t>.</a:t>
            </a:r>
          </a:p>
          <a:p>
            <a:r>
              <a:rPr lang="en-US" sz="1800" dirty="0"/>
              <a:t>Educational video can provide more opportunities for students to </a:t>
            </a:r>
            <a:r>
              <a:rPr lang="en-US" sz="1800" b="1" dirty="0"/>
              <a:t>engage with the content</a:t>
            </a:r>
            <a:r>
              <a:rPr lang="en-US" sz="1800" dirty="0"/>
              <a:t>.</a:t>
            </a:r>
          </a:p>
          <a:p>
            <a:r>
              <a:rPr lang="en-US" sz="1800" dirty="0"/>
              <a:t>Students </a:t>
            </a:r>
            <a:r>
              <a:rPr lang="en-US" sz="1800" b="1" dirty="0"/>
              <a:t>around the world</a:t>
            </a:r>
            <a:r>
              <a:rPr lang="en-US" sz="1800" dirty="0"/>
              <a:t> can learn from course content made available through video.</a:t>
            </a:r>
          </a:p>
          <a:p>
            <a:r>
              <a:rPr lang="en-US" sz="1800" dirty="0"/>
              <a:t>Video can sometimes </a:t>
            </a:r>
            <a:r>
              <a:rPr lang="en-US" sz="1800" b="1" dirty="0"/>
              <a:t>demonstrate complex ideas </a:t>
            </a:r>
            <a:r>
              <a:rPr lang="en-US" sz="1800" dirty="0"/>
              <a:t>and </a:t>
            </a:r>
            <a:r>
              <a:rPr lang="en-US" sz="1800" b="1" dirty="0"/>
              <a:t>access other times and places</a:t>
            </a:r>
            <a:r>
              <a:rPr lang="en-US" sz="1800" dirty="0"/>
              <a:t> better than speaking can.</a:t>
            </a:r>
          </a:p>
          <a:p>
            <a:r>
              <a:rPr lang="en-US" sz="1800" dirty="0"/>
              <a:t>Video can help instructors </a:t>
            </a:r>
            <a:r>
              <a:rPr lang="en-US" sz="1800" b="1" dirty="0"/>
              <a:t>overcome limitations</a:t>
            </a:r>
            <a:r>
              <a:rPr lang="en-US" sz="1800" dirty="0"/>
              <a:t> like large class sizes and limited time.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2BAFCE-DCB1-4B07-8430-94E4EA0EF199}"/>
              </a:ext>
            </a:extLst>
          </p:cNvPr>
          <p:cNvSpPr txBox="1"/>
          <p:nvPr/>
        </p:nvSpPr>
        <p:spPr>
          <a:xfrm>
            <a:off x="4002657" y="6294942"/>
            <a:ext cx="46940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baseline="30000" dirty="0"/>
              <a:t>1</a:t>
            </a:r>
            <a:r>
              <a:rPr lang="en-GB" sz="1000" b="1" dirty="0"/>
              <a:t> https://digital.bu.edu/edtech/resources/teaching-with-multimedia/</a:t>
            </a:r>
            <a:endParaRPr lang="mk-MK" sz="1000" b="1" dirty="0"/>
          </a:p>
        </p:txBody>
      </p:sp>
    </p:spTree>
    <p:extLst>
      <p:ext uri="{BB962C8B-B14F-4D97-AF65-F5344CB8AC3E}">
        <p14:creationId xmlns:p14="http://schemas.microsoft.com/office/powerpoint/2010/main" val="76279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3. Duration and Target group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836" y="2170247"/>
            <a:ext cx="7823864" cy="3931752"/>
          </a:xfrm>
        </p:spPr>
        <p:txBody>
          <a:bodyPr>
            <a:noAutofit/>
          </a:bodyPr>
          <a:lstStyle/>
          <a:p>
            <a:pPr marL="0" indent="0">
              <a:spcAft>
                <a:spcPts val="900"/>
              </a:spcAft>
              <a:buNone/>
            </a:pPr>
            <a:r>
              <a:rPr lang="en-GB" sz="1800" b="1" dirty="0">
                <a:solidFill>
                  <a:srgbClr val="0070C0"/>
                </a:solidFill>
              </a:rPr>
              <a:t>Duration:	</a:t>
            </a:r>
          </a:p>
          <a:p>
            <a:pPr>
              <a:spcAft>
                <a:spcPts val="900"/>
              </a:spcAft>
            </a:pPr>
            <a:r>
              <a:rPr lang="mk-MK" sz="1800" b="1" dirty="0"/>
              <a:t>4 </a:t>
            </a:r>
            <a:r>
              <a:rPr lang="en-US" sz="1800" b="1" dirty="0"/>
              <a:t>weeks</a:t>
            </a:r>
            <a:endParaRPr lang="en-GB" sz="1800" b="1" dirty="0"/>
          </a:p>
          <a:p>
            <a:pPr marL="0" indent="0">
              <a:spcAft>
                <a:spcPts val="900"/>
              </a:spcAft>
              <a:buNone/>
            </a:pPr>
            <a:endParaRPr lang="en-GB" sz="1800" b="1" dirty="0"/>
          </a:p>
          <a:p>
            <a:pPr marL="0" indent="0">
              <a:spcAft>
                <a:spcPts val="900"/>
              </a:spcAft>
              <a:buNone/>
            </a:pPr>
            <a:r>
              <a:rPr lang="en-GB" sz="1800" b="1" dirty="0">
                <a:solidFill>
                  <a:srgbClr val="0070C0"/>
                </a:solidFill>
              </a:rPr>
              <a:t>Target group:</a:t>
            </a:r>
            <a:r>
              <a:rPr lang="en-GB" sz="1800" b="1" dirty="0"/>
              <a:t>	</a:t>
            </a:r>
          </a:p>
          <a:p>
            <a:pPr>
              <a:spcAft>
                <a:spcPts val="900"/>
              </a:spcAft>
            </a:pPr>
            <a:r>
              <a:rPr lang="en-GB" sz="1800" b="1" dirty="0"/>
              <a:t>Students, Professionals</a:t>
            </a:r>
          </a:p>
          <a:p>
            <a:pPr marL="0" indent="0">
              <a:spcAft>
                <a:spcPts val="900"/>
              </a:spcAft>
              <a:buNone/>
            </a:pPr>
            <a:endParaRPr lang="en-GB" sz="1800" b="1" dirty="0"/>
          </a:p>
          <a:p>
            <a:pPr marL="0" indent="0">
              <a:spcAft>
                <a:spcPts val="900"/>
              </a:spcAft>
              <a:buNone/>
            </a:pPr>
            <a:r>
              <a:rPr lang="en-GB" sz="1800" b="1" dirty="0">
                <a:solidFill>
                  <a:srgbClr val="0070C0"/>
                </a:solidFill>
              </a:rPr>
              <a:t>Involvement of industry or third parties:	</a:t>
            </a:r>
          </a:p>
          <a:p>
            <a:pPr>
              <a:spcAft>
                <a:spcPts val="900"/>
              </a:spcAft>
            </a:pPr>
            <a:r>
              <a:rPr lang="en-GB" sz="1800" b="1" dirty="0"/>
              <a:t>Possible, if software vendors provide content</a:t>
            </a:r>
          </a:p>
          <a:p>
            <a:pPr marL="0" indent="0">
              <a:spcAft>
                <a:spcPts val="900"/>
              </a:spcAft>
              <a:buNone/>
            </a:pPr>
            <a:endParaRPr lang="en-GB" sz="1800" dirty="0"/>
          </a:p>
          <a:p>
            <a:pPr>
              <a:spcAft>
                <a:spcPts val="900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28079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4. </a:t>
            </a:r>
            <a:r>
              <a:rPr lang="en-US" b="1" dirty="0"/>
              <a:t>Skills to be acquired/ improved: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602" y="2170247"/>
            <a:ext cx="7830098" cy="411841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1800" b="1" dirty="0">
                <a:solidFill>
                  <a:srgbClr val="0070C0"/>
                </a:solidFill>
              </a:rPr>
              <a:t>Hard skills: </a:t>
            </a:r>
          </a:p>
          <a:p>
            <a:pPr lvl="1"/>
            <a:r>
              <a:rPr lang="en-US" sz="1800" dirty="0"/>
              <a:t>Computer literacy, </a:t>
            </a:r>
          </a:p>
          <a:p>
            <a:pPr lvl="1"/>
            <a:r>
              <a:rPr lang="en-US" sz="1800" dirty="0"/>
              <a:t>Structural Engineering analysis programs,</a:t>
            </a:r>
          </a:p>
          <a:p>
            <a:pPr lvl="1"/>
            <a:r>
              <a:rPr lang="en-US" sz="1800" dirty="0"/>
              <a:t>Multimedia programs,</a:t>
            </a:r>
          </a:p>
          <a:p>
            <a:pPr lvl="1"/>
            <a:r>
              <a:rPr lang="en-US" sz="1800" dirty="0"/>
              <a:t>Exercises such as assignments to reinforce skills</a:t>
            </a:r>
          </a:p>
          <a:p>
            <a:pPr lvl="1"/>
            <a:r>
              <a:rPr lang="en-US" sz="1800" dirty="0"/>
              <a:t>Structural Analysis and Finite Element method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</a:rPr>
              <a:t>Soft skills:</a:t>
            </a:r>
          </a:p>
          <a:p>
            <a:pPr lvl="1"/>
            <a:r>
              <a:rPr lang="en-US" sz="1800" dirty="0"/>
              <a:t>Critical thinking</a:t>
            </a:r>
          </a:p>
          <a:p>
            <a:pPr lvl="1"/>
            <a:r>
              <a:rPr lang="en-US" sz="1800" dirty="0"/>
              <a:t>Communication skills</a:t>
            </a:r>
          </a:p>
          <a:p>
            <a:pPr lvl="1"/>
            <a:r>
              <a:rPr lang="en-US" sz="1800" dirty="0"/>
              <a:t>Exchange of ideas and opinions among students–students and teacher–students; discussions</a:t>
            </a:r>
          </a:p>
          <a:p>
            <a:pPr lvl="1"/>
            <a:r>
              <a:rPr lang="en-US" sz="1800" dirty="0"/>
              <a:t>Individual learning through practice and feedback (also hard skill)</a:t>
            </a:r>
          </a:p>
          <a:p>
            <a:pPr lvl="1"/>
            <a:r>
              <a:rPr lang="en-US" sz="1800" dirty="0"/>
              <a:t>Problem solving through trial and error</a:t>
            </a:r>
          </a:p>
        </p:txBody>
      </p:sp>
    </p:spTree>
    <p:extLst>
      <p:ext uri="{BB962C8B-B14F-4D97-AF65-F5344CB8AC3E}">
        <p14:creationId xmlns:p14="http://schemas.microsoft.com/office/powerpoint/2010/main" val="7820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5. Methods and techniques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170246"/>
            <a:ext cx="7886700" cy="410978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1800" b="1" dirty="0">
                <a:solidFill>
                  <a:srgbClr val="0070C0"/>
                </a:solidFill>
              </a:rPr>
              <a:t>Methods:</a:t>
            </a:r>
          </a:p>
          <a:p>
            <a:pPr lvl="0"/>
            <a:r>
              <a:rPr lang="en-US" sz="1800" dirty="0"/>
              <a:t>Clarifying and illustrating complex subjects</a:t>
            </a:r>
          </a:p>
          <a:p>
            <a:pPr lvl="0"/>
            <a:r>
              <a:rPr lang="en-US" sz="1800" dirty="0"/>
              <a:t>Adapting to individual learning styles</a:t>
            </a:r>
          </a:p>
          <a:p>
            <a:pPr lvl="0"/>
            <a:r>
              <a:rPr lang="en-US" sz="1800" dirty="0"/>
              <a:t>Improving retention and aiding recall</a:t>
            </a:r>
          </a:p>
          <a:p>
            <a:pPr lvl="0"/>
            <a:r>
              <a:rPr lang="en-US" sz="1800" dirty="0"/>
              <a:t>Reaching nonverbal learners</a:t>
            </a:r>
          </a:p>
          <a:p>
            <a:pPr marL="0" lvl="0" indent="0">
              <a:buNone/>
            </a:pPr>
            <a:endParaRPr lang="en-US" sz="1800" b="1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n-US" sz="1800" b="1" dirty="0">
                <a:solidFill>
                  <a:srgbClr val="0070C0"/>
                </a:solidFill>
              </a:rPr>
              <a:t>Techniques:</a:t>
            </a:r>
          </a:p>
          <a:p>
            <a:pPr lvl="0"/>
            <a:r>
              <a:rPr lang="en-US" sz="1800" dirty="0"/>
              <a:t>Individual work: problem-solving, experiments, trial and error</a:t>
            </a:r>
          </a:p>
          <a:p>
            <a:pPr lvl="0"/>
            <a:r>
              <a:rPr lang="en-US" sz="1800" dirty="0"/>
              <a:t>Group work: discussions, brainstorming, presentations, demonstrations</a:t>
            </a:r>
          </a:p>
        </p:txBody>
      </p:sp>
    </p:spTree>
    <p:extLst>
      <p:ext uri="{BB962C8B-B14F-4D97-AF65-F5344CB8AC3E}">
        <p14:creationId xmlns:p14="http://schemas.microsoft.com/office/powerpoint/2010/main" val="508767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/>
              <a:t>6. </a:t>
            </a:r>
            <a:r>
              <a:rPr lang="en-US" b="1"/>
              <a:t>Methods </a:t>
            </a:r>
            <a:r>
              <a:rPr lang="en-US" b="1" dirty="0"/>
              <a:t>for assessment and evaluation of the practice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1B645CC-7CF3-4AB8-8F3A-3E335C284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170246"/>
            <a:ext cx="7886700" cy="410978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1800" b="1" dirty="0">
                <a:solidFill>
                  <a:srgbClr val="0070C0"/>
                </a:solidFill>
              </a:rPr>
              <a:t>Methods for assessment:</a:t>
            </a:r>
          </a:p>
          <a:p>
            <a:pPr lvl="0"/>
            <a:r>
              <a:rPr lang="en-US" sz="1800" dirty="0"/>
              <a:t>Problem solving assignments</a:t>
            </a:r>
          </a:p>
          <a:p>
            <a:r>
              <a:rPr lang="en-US" sz="1800" dirty="0"/>
              <a:t>3-2-1 reflective activity (3 ideas or issues that were learnt, 2 example or uses for how the ideas could be implemented, 1 unresolved area question)</a:t>
            </a:r>
          </a:p>
          <a:p>
            <a:pPr lvl="0"/>
            <a:endParaRPr lang="en-US" sz="1800" dirty="0"/>
          </a:p>
          <a:p>
            <a:pPr marL="0" lvl="0" indent="0">
              <a:buNone/>
            </a:pPr>
            <a:endParaRPr lang="en-US" sz="1800" b="1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n-US" sz="1800" b="1" dirty="0">
                <a:solidFill>
                  <a:srgbClr val="0070C0"/>
                </a:solidFill>
              </a:rPr>
              <a:t>Methods for evaluation:</a:t>
            </a:r>
          </a:p>
          <a:p>
            <a:pPr lvl="0"/>
            <a:r>
              <a:rPr lang="en-GB" sz="1800" dirty="0"/>
              <a:t>Attendance and Completion (Participation)</a:t>
            </a:r>
            <a:endParaRPr lang="en-US" sz="1800" dirty="0"/>
          </a:p>
          <a:p>
            <a:pPr lvl="0"/>
            <a:r>
              <a:rPr lang="en-US" sz="1800" dirty="0"/>
              <a:t>Student </a:t>
            </a:r>
            <a:r>
              <a:rPr lang="en-GB" sz="1800" dirty="0"/>
              <a:t>feedback forms (Data Collection)</a:t>
            </a:r>
          </a:p>
          <a:p>
            <a:r>
              <a:rPr lang="en-US" sz="1800" dirty="0"/>
              <a:t>Testimonials (Subjective-Qualitative)</a:t>
            </a:r>
          </a:p>
        </p:txBody>
      </p:sp>
    </p:spTree>
    <p:extLst>
      <p:ext uri="{BB962C8B-B14F-4D97-AF65-F5344CB8AC3E}">
        <p14:creationId xmlns:p14="http://schemas.microsoft.com/office/powerpoint/2010/main" val="13800743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533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1. General information about the Innovative teaching practice</vt:lpstr>
      <vt:lpstr>2. Description of the innovative teaching practice</vt:lpstr>
      <vt:lpstr>2. Description of the innovative teaching practice</vt:lpstr>
      <vt:lpstr>3. Duration and Target group</vt:lpstr>
      <vt:lpstr>4. Skills to be acquired/ improved:</vt:lpstr>
      <vt:lpstr>5. Methods and techniques </vt:lpstr>
      <vt:lpstr>6. Methods for assessment and evaluation of the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General information about course</dc:title>
  <dc:creator>Ана Томиќ</dc:creator>
  <cp:lastModifiedBy>Sergey Churilov</cp:lastModifiedBy>
  <cp:revision>21</cp:revision>
  <dcterms:created xsi:type="dcterms:W3CDTF">2020-06-18T07:03:23Z</dcterms:created>
  <dcterms:modified xsi:type="dcterms:W3CDTF">2020-06-29T08:16:13Z</dcterms:modified>
</cp:coreProperties>
</file>