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291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467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27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89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117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7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lavica.trajkovska@iege.edu.m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1. General information about </a:t>
            </a:r>
            <a:r>
              <a:rPr lang="en-US" b="1" dirty="0"/>
              <a:t>the innovative teaching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/>
              <a:t>Title:</a:t>
            </a:r>
            <a:r>
              <a:rPr lang="mk-MK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Solving sustainability challenges with Frame Creation Model 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Professor: </a:t>
            </a:r>
            <a:r>
              <a:rPr lang="en-US" dirty="0"/>
              <a:t>Ass. Prof. </a:t>
            </a:r>
            <a:r>
              <a:rPr lang="en-US" dirty="0" err="1"/>
              <a:t>Slavica</a:t>
            </a:r>
            <a:r>
              <a:rPr lang="en-US" dirty="0"/>
              <a:t> </a:t>
            </a:r>
            <a:r>
              <a:rPr lang="en-US" dirty="0" err="1"/>
              <a:t>Trajkovska</a:t>
            </a:r>
            <a:r>
              <a:rPr lang="mk-MK" dirty="0"/>
              <a:t>, </a:t>
            </a:r>
            <a:r>
              <a:rPr lang="en-GB" dirty="0"/>
              <a:t>M-r </a:t>
            </a:r>
            <a:r>
              <a:rPr lang="en-GB" dirty="0" err="1"/>
              <a:t>Suzana</a:t>
            </a:r>
            <a:r>
              <a:rPr lang="en-GB" dirty="0"/>
              <a:t> </a:t>
            </a:r>
            <a:r>
              <a:rPr lang="en-GB" dirty="0" err="1"/>
              <a:t>Kasovska</a:t>
            </a:r>
            <a:r>
              <a:rPr lang="en-GB" dirty="0"/>
              <a:t> Georgieva</a:t>
            </a:r>
          </a:p>
          <a:p>
            <a:pPr>
              <a:spcAft>
                <a:spcPts val="1200"/>
              </a:spcAft>
            </a:pPr>
            <a:r>
              <a:rPr lang="en-GB" b="1" dirty="0"/>
              <a:t>Institution: </a:t>
            </a:r>
            <a:r>
              <a:rPr lang="en-GB" dirty="0"/>
              <a:t>Institute for Research in Environment, Civil Engineering and Energy - IECE</a:t>
            </a:r>
          </a:p>
          <a:p>
            <a:pPr>
              <a:spcAft>
                <a:spcPts val="1200"/>
              </a:spcAft>
            </a:pPr>
            <a:r>
              <a:rPr lang="en-GB" b="1" dirty="0"/>
              <a:t>Mail: </a:t>
            </a:r>
            <a:r>
              <a:rPr lang="en-GB" dirty="0">
                <a:hlinkClick r:id="rId2"/>
              </a:rPr>
              <a:t>slavica.trajkovska@iege.edu.mk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5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This innovative teaching practice </a:t>
            </a:r>
            <a:r>
              <a:rPr lang="en-US" b="1" dirty="0"/>
              <a:t>collaborative learning, </a:t>
            </a:r>
            <a:r>
              <a:rPr lang="en-US" i="1" dirty="0"/>
              <a:t>students work in teams on sustainability problems.</a:t>
            </a:r>
          </a:p>
          <a:p>
            <a:pPr marL="0" indent="0" algn="just">
              <a:buNone/>
            </a:pPr>
            <a:endParaRPr lang="en-US" i="1" dirty="0"/>
          </a:p>
          <a:p>
            <a:pPr algn="just"/>
            <a:r>
              <a:rPr lang="en-US" dirty="0"/>
              <a:t>The participants will have opportunity to explore new approach in solving open and complex everyday problems, using the unique frame creation model. </a:t>
            </a:r>
            <a:endParaRPr lang="en-US" i="1" dirty="0"/>
          </a:p>
          <a:p>
            <a:pPr algn="just"/>
            <a:r>
              <a:rPr lang="en-US" dirty="0"/>
              <a:t>The process will start with identification several relevant sustainability challenges with sessions where guest form industry and public institutions will be present.</a:t>
            </a:r>
          </a:p>
          <a:p>
            <a:pPr algn="just"/>
            <a:r>
              <a:rPr lang="en-US" dirty="0"/>
              <a:t>Though blended learning format the participants will understand the Frame creation model. </a:t>
            </a:r>
          </a:p>
          <a:p>
            <a:pPr algn="just"/>
            <a:r>
              <a:rPr lang="en-US" dirty="0"/>
              <a:t>Teams of 3-4 students will be made, working on realistic case study, developed from the identified sustainability challenges.</a:t>
            </a:r>
          </a:p>
          <a:p>
            <a:pPr algn="just"/>
            <a:r>
              <a:rPr lang="en-US" dirty="0"/>
              <a:t>The proposed solutions from each team will be presented at the end of this innovative teaching practice in a wider auditorium.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65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This innovative teaching practice is beneficial for students, because it offers methodology and transferrable skills that can be used in many different work and life situations.</a:t>
            </a:r>
            <a:endParaRPr lang="en-GB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The objective of the innovative practice:</a:t>
            </a:r>
            <a:endParaRPr lang="en-GB" dirty="0"/>
          </a:p>
          <a:p>
            <a:pPr lvl="0" algn="just"/>
            <a:r>
              <a:rPr lang="en-US" dirty="0"/>
              <a:t>Solving real every day complex problems using Frame creation methodology</a:t>
            </a:r>
            <a:endParaRPr lang="en-GB" dirty="0"/>
          </a:p>
          <a:p>
            <a:pPr lvl="0" algn="just"/>
            <a:r>
              <a:rPr lang="en-US" dirty="0"/>
              <a:t>Discovering new ways to view problems</a:t>
            </a:r>
            <a:endParaRPr lang="en-GB" dirty="0"/>
          </a:p>
          <a:p>
            <a:pPr lvl="0" algn="just"/>
            <a:r>
              <a:rPr lang="en-US" dirty="0"/>
              <a:t>Archaeology — Deeply investigate the problem and earlier attempts to solve it</a:t>
            </a:r>
            <a:endParaRPr lang="en-GB" dirty="0"/>
          </a:p>
          <a:p>
            <a:pPr lvl="0" algn="just"/>
            <a:r>
              <a:rPr lang="en-US" dirty="0"/>
              <a:t>Map the intellectual, cultural, and social ‘space’ that surrounds the problem</a:t>
            </a:r>
          </a:p>
          <a:p>
            <a:pPr lvl="0" algn="just"/>
            <a:r>
              <a:rPr lang="en-US" dirty="0"/>
              <a:t>Improve soft and hard skills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43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Duration</a:t>
            </a:r>
            <a:r>
              <a:rPr lang="mk-MK" b="1" dirty="0"/>
              <a:t>: </a:t>
            </a:r>
            <a:r>
              <a:rPr lang="en-GB" dirty="0"/>
              <a:t>3 months </a:t>
            </a:r>
          </a:p>
          <a:p>
            <a:pPr marL="0" indent="0">
              <a:spcAft>
                <a:spcPts val="1200"/>
              </a:spcAft>
              <a:buNone/>
            </a:pP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group:</a:t>
            </a:r>
          </a:p>
          <a:p>
            <a:pPr>
              <a:spcAft>
                <a:spcPts val="1200"/>
              </a:spcAft>
            </a:pPr>
            <a:r>
              <a:rPr lang="en-GB" dirty="0"/>
              <a:t>Students from different faculties</a:t>
            </a:r>
          </a:p>
          <a:p>
            <a:pPr>
              <a:spcAft>
                <a:spcPts val="1200"/>
              </a:spcAft>
            </a:pPr>
            <a:r>
              <a:rPr lang="en-GB" dirty="0"/>
              <a:t>Max number of students per group is 20; divided in teams of 3-4 students</a:t>
            </a:r>
          </a:p>
          <a:p>
            <a:pPr>
              <a:spcAft>
                <a:spcPts val="1200"/>
              </a:spcAft>
            </a:pPr>
            <a:endParaRPr lang="en-GB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en-GB" b="1" dirty="0"/>
              <a:t>Involvement of industry or third parties:</a:t>
            </a:r>
            <a:r>
              <a:rPr lang="en-GB" dirty="0"/>
              <a:t> Professionals from industry and representatives from public institutions are involved as guest speakers to introduce the participants with the different sustainability challenges in their environment, to share their experience</a:t>
            </a:r>
            <a:endParaRPr lang="en-GB" b="1" dirty="0"/>
          </a:p>
          <a:p>
            <a:pPr>
              <a:spcAft>
                <a:spcPts val="1200"/>
              </a:spcAft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6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</a:t>
            </a:r>
            <a:r>
              <a:rPr lang="en-US" b="1" dirty="0"/>
              <a:t>Skills 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99" y="1750663"/>
            <a:ext cx="9535353" cy="4351338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/>
              <a:t>Hard skills – Conceptual/thinking skills</a:t>
            </a:r>
            <a:r>
              <a:rPr lang="en-US" dirty="0"/>
              <a:t>: direct impact on Critical thinking, indirect impact on Decision making and Research and managing data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lvl="0" algn="just"/>
            <a:r>
              <a:rPr lang="en-US" i="1" dirty="0"/>
              <a:t>Soft skills – People related skills</a:t>
            </a:r>
            <a:r>
              <a:rPr lang="en-US" dirty="0"/>
              <a:t>: direct impact on Communication and Interpersonal skills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lvl="0" algn="just"/>
            <a:r>
              <a:rPr lang="en-US" i="1" dirty="0"/>
              <a:t>Soft skills – Personal skills</a:t>
            </a:r>
            <a:r>
              <a:rPr lang="en-US" dirty="0"/>
              <a:t>: direct impact on Flexibility/adaptability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lvl="0" algn="just"/>
            <a:r>
              <a:rPr lang="en-US" i="1" dirty="0"/>
              <a:t>Business skills</a:t>
            </a:r>
            <a:r>
              <a:rPr lang="en-US" dirty="0"/>
              <a:t>: direct impact on Creativity/innovation and Dealing with real world problems, indirect impact on Multicultural awareness and Global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3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Format - collaborative learning, </a:t>
            </a:r>
            <a:r>
              <a:rPr lang="en-US" dirty="0"/>
              <a:t>students will work in teams on solving open ad complex sustainability problems </a:t>
            </a:r>
            <a:endParaRPr lang="en-US" b="1" dirty="0"/>
          </a:p>
          <a:p>
            <a:pPr algn="just"/>
            <a:r>
              <a:rPr lang="en-US" b="1" dirty="0"/>
              <a:t>Techniques completed with individual work</a:t>
            </a:r>
            <a:r>
              <a:rPr lang="en-US" dirty="0"/>
              <a:t>: discovery, self-assessment quiz, personal diary, one-minute paper, 3-2-1, individual assignment. 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Techniques completed in teams</a:t>
            </a:r>
            <a:r>
              <a:rPr lang="en-US" dirty="0"/>
              <a:t>: problem solving activities, concept-sharing rotations, think-pair-share, case study, discussion forum, student presentations.</a:t>
            </a:r>
            <a:endParaRPr lang="en-US" b="1" dirty="0"/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b="1" dirty="0"/>
              <a:t>Available resources via e-learning</a:t>
            </a:r>
            <a:r>
              <a:rPr lang="en-US" dirty="0"/>
              <a:t> platform: articles, video materials, presentations, forum, self-assessment quizzes.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1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6. </a:t>
            </a:r>
            <a:r>
              <a:rPr lang="en-US" b="1" dirty="0"/>
              <a:t>Methods for assessment and evaluation of the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r>
              <a:rPr lang="en-US" b="1" dirty="0"/>
              <a:t>Methods for assessment</a:t>
            </a:r>
          </a:p>
          <a:p>
            <a:endParaRPr lang="en-US" dirty="0"/>
          </a:p>
          <a:p>
            <a:r>
              <a:rPr lang="en-US" dirty="0"/>
              <a:t>Pre- and post- self-assessment</a:t>
            </a:r>
          </a:p>
          <a:p>
            <a:r>
              <a:rPr lang="en-US" dirty="0"/>
              <a:t>Individual assignment</a:t>
            </a:r>
          </a:p>
          <a:p>
            <a:r>
              <a:rPr lang="en-US" dirty="0"/>
              <a:t>Team presentations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Methods for evaluation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US" dirty="0"/>
              <a:t>Evaluation lists and feedback from students</a:t>
            </a:r>
          </a:p>
          <a:p>
            <a:r>
              <a:rPr lang="en-US" dirty="0"/>
              <a:t>Testimonials and photos from students during implementation phase</a:t>
            </a:r>
          </a:p>
          <a:p>
            <a:r>
              <a:rPr lang="en-US" dirty="0"/>
              <a:t>Feedback from involved professionals from industry and public institutions</a:t>
            </a:r>
          </a:p>
        </p:txBody>
      </p:sp>
    </p:spTree>
    <p:extLst>
      <p:ext uri="{BB962C8B-B14F-4D97-AF65-F5344CB8AC3E}">
        <p14:creationId xmlns:p14="http://schemas.microsoft.com/office/powerpoint/2010/main" val="40432210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the innovative teaching practice</dc:title>
  <dc:creator>Sergey Churilov</dc:creator>
  <cp:lastModifiedBy>Sergey Churilov</cp:lastModifiedBy>
  <cp:revision>1</cp:revision>
  <dcterms:created xsi:type="dcterms:W3CDTF">2020-09-18T12:44:08Z</dcterms:created>
  <dcterms:modified xsi:type="dcterms:W3CDTF">2020-09-18T12:44:33Z</dcterms:modified>
</cp:coreProperties>
</file>