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9" r:id="rId2"/>
    <p:sldId id="295" r:id="rId3"/>
    <p:sldId id="296" r:id="rId4"/>
    <p:sldId id="297" r:id="rId5"/>
    <p:sldId id="298" r:id="rId6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0182" autoAdjust="0"/>
  </p:normalViewPr>
  <p:slideViewPr>
    <p:cSldViewPr snapToGrid="0">
      <p:cViewPr varScale="1">
        <p:scale>
          <a:sx n="78" d="100"/>
          <a:sy n="78" d="100"/>
        </p:scale>
        <p:origin x="15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1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5A9053-76C0-45A4-82CA-CAD734D878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ALLRR&amp;D Kick Off Meeting, Skopje, 24-25 January 2019</a:t>
            </a:r>
            <a:endParaRPr lang="mk-M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44283-85F0-4C47-91D3-FF33A1BFB3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388C1-6070-4FC8-8295-DFD3F8891E99}" type="datetimeFigureOut">
              <a:rPr lang="mk-MK" smtClean="0"/>
              <a:t>10.6.2020</a:t>
            </a:fld>
            <a:endParaRPr lang="mk-M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F6765-E022-4DD9-9FD1-9C72BE47B1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23405-2F9B-4729-BB57-5261553F97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372FB-0475-4997-A0F8-C31C189C59D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77905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ALLRR&amp;D Kick Off Meeting, Skopje, 24-25 January 2019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A6EA6-7FE7-41A5-AA5E-C4E329B4BC67}" type="datetimeFigureOut">
              <a:rPr lang="mk-MK" smtClean="0"/>
              <a:t>10.6.2020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E93D2-C23D-41D9-A79B-B555DEF57B70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9226970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E93D2-C23D-41D9-A79B-B555DEF57B70}" type="slidenum">
              <a:rPr lang="mk-MK" smtClean="0"/>
              <a:t>2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7578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A3AFB-1D62-47FE-9C85-2FB0E95D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04035AD-F711-483A-A8E2-F4068892FF9E}"/>
              </a:ext>
            </a:extLst>
          </p:cNvPr>
          <p:cNvSpPr txBox="1">
            <a:spLocks/>
          </p:cNvSpPr>
          <p:nvPr userDrawn="1"/>
        </p:nvSpPr>
        <p:spPr>
          <a:xfrm>
            <a:off x="1143000" y="2848254"/>
            <a:ext cx="6858000" cy="3651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/>
              <a:t>Template</a:t>
            </a:r>
            <a:r>
              <a:rPr lang="en-GB" sz="1500" baseline="0" dirty="0"/>
              <a:t> for </a:t>
            </a:r>
            <a:r>
              <a:rPr lang="en-US" sz="1500" dirty="0"/>
              <a:t>LLL Courses</a:t>
            </a:r>
            <a:endParaRPr lang="mk-MK" sz="15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FA28686-2554-4068-8953-C5E69ADF93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4442908"/>
            <a:ext cx="6858000" cy="428115"/>
          </a:xfrm>
        </p:spPr>
        <p:txBody>
          <a:bodyPr/>
          <a:lstStyle>
            <a:lvl1pPr marL="0" indent="0">
              <a:buNone/>
              <a:defRPr sz="21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Presenter:</a:t>
            </a:r>
            <a:endParaRPr lang="mk-MK" dirty="0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EB3EA063-D85A-4957-A4FD-DA8A9D575E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5080256"/>
            <a:ext cx="6858000" cy="428115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University/Organization:</a:t>
            </a:r>
            <a:endParaRPr lang="mk-MK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EB8C196-A3DA-4EEA-81B0-F00A48C3C3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00" y="0"/>
            <a:ext cx="2700000" cy="791452"/>
          </a:xfrm>
          <a:prstGeom prst="rect">
            <a:avLst/>
          </a:prstGeom>
        </p:spPr>
      </p:pic>
      <p:pic>
        <p:nvPicPr>
          <p:cNvPr id="8" name="Picture 2" descr="C:\Users\DELL\Downloads\All4R&amp;amp;D_logo.png">
            <a:extLst>
              <a:ext uri="{FF2B5EF4-FFF2-40B4-BE49-F238E27FC236}">
                <a16:creationId xmlns:a16="http://schemas.microsoft.com/office/drawing/2014/main" id="{750B8549-E734-4F33-A865-41391EF06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83139" y="703349"/>
            <a:ext cx="6977722" cy="1317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979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8587E-D955-4489-BDCB-63FF2204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55999"/>
            <a:ext cx="7886700" cy="9346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B719B-B8EB-4993-8318-FFE141B2D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06845-838A-48EB-9B87-713A2C73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grpSp>
        <p:nvGrpSpPr>
          <p:cNvPr id="7" name="squares">
            <a:extLst>
              <a:ext uri="{FF2B5EF4-FFF2-40B4-BE49-F238E27FC236}">
                <a16:creationId xmlns:a16="http://schemas.microsoft.com/office/drawing/2014/main" id="{08C25E0F-5786-4256-B5D8-932BC7F2B575}"/>
              </a:ext>
            </a:extLst>
          </p:cNvPr>
          <p:cNvGrpSpPr/>
          <p:nvPr userDrawn="1"/>
        </p:nvGrpSpPr>
        <p:grpSpPr>
          <a:xfrm>
            <a:off x="0" y="756000"/>
            <a:ext cx="810000" cy="540000"/>
            <a:chOff x="0" y="452558"/>
            <a:chExt cx="914400" cy="52418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0859BBB-A017-49FF-AF1B-84E3675A8A11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C5B713B-5567-4373-A85B-6026BC93B38A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CA7D2ABB-6CDB-4DF5-A18C-0828D2D3E5A2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pic>
        <p:nvPicPr>
          <p:cNvPr id="13" name="Picture 2" descr="C:\Users\DELL\Downloads\All4R&amp;amp;D_logo.png">
            <a:extLst>
              <a:ext uri="{FF2B5EF4-FFF2-40B4-BE49-F238E27FC236}">
                <a16:creationId xmlns:a16="http://schemas.microsoft.com/office/drawing/2014/main" id="{6613B345-01BF-474F-8219-D123A14B8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000" y="91309"/>
            <a:ext cx="3050299" cy="576000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D27601-0623-429F-B57C-CA372A7F7E2E}"/>
              </a:ext>
            </a:extLst>
          </p:cNvPr>
          <p:cNvPicPr/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4" t="10513" r="2317" b="10513"/>
          <a:stretch/>
        </p:blipFill>
        <p:spPr bwMode="auto">
          <a:xfrm>
            <a:off x="6466247" y="51238"/>
            <a:ext cx="2230453" cy="54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911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5638D-B17B-4A61-BE28-1391E00A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56544"/>
            <a:ext cx="7886700" cy="9341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63752-7211-4DD0-B8FD-C0074E66F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396FD-551E-4DB2-95E0-0F6A77439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2668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D9D57-EBE2-4392-99AD-CAFC2EE2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grpSp>
        <p:nvGrpSpPr>
          <p:cNvPr id="8" name="squares">
            <a:extLst>
              <a:ext uri="{FF2B5EF4-FFF2-40B4-BE49-F238E27FC236}">
                <a16:creationId xmlns:a16="http://schemas.microsoft.com/office/drawing/2014/main" id="{36EF0EBC-BD60-48F9-BAE4-9B6108BBE477}"/>
              </a:ext>
            </a:extLst>
          </p:cNvPr>
          <p:cNvGrpSpPr/>
          <p:nvPr userDrawn="1"/>
        </p:nvGrpSpPr>
        <p:grpSpPr>
          <a:xfrm>
            <a:off x="0" y="756544"/>
            <a:ext cx="810000" cy="540000"/>
            <a:chOff x="0" y="452558"/>
            <a:chExt cx="914400" cy="524182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86D8FB4D-FE85-4AC7-9680-1D96B37AC8CB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A437606E-0DD1-4C5B-834B-76F95576DFCC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1" name="Round Same Side Corner Rectangle 9">
              <a:extLst>
                <a:ext uri="{FF2B5EF4-FFF2-40B4-BE49-F238E27FC236}">
                  <a16:creationId xmlns:a16="http://schemas.microsoft.com/office/drawing/2014/main" id="{E1B658AD-4898-49C5-8F01-99CD6E930703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pic>
        <p:nvPicPr>
          <p:cNvPr id="15" name="Picture 2" descr="C:\Users\DELL\Downloads\All4R&amp;amp;D_logo.png">
            <a:extLst>
              <a:ext uri="{FF2B5EF4-FFF2-40B4-BE49-F238E27FC236}">
                <a16:creationId xmlns:a16="http://schemas.microsoft.com/office/drawing/2014/main" id="{43148599-8377-4C18-B180-5954E1FD26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000" y="91309"/>
            <a:ext cx="3050299" cy="576000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8F7F37-EA84-4350-BBCA-63F1F6BFA34D}"/>
              </a:ext>
            </a:extLst>
          </p:cNvPr>
          <p:cNvPicPr/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4" t="10513" r="2317" b="10513"/>
          <a:stretch/>
        </p:blipFill>
        <p:spPr bwMode="auto">
          <a:xfrm>
            <a:off x="6466247" y="51238"/>
            <a:ext cx="2230453" cy="54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391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CA2E-2E8C-495F-BF57-6EC9C0F3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56544"/>
            <a:ext cx="7886700" cy="93414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mk-M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A5086-01C1-45EA-A843-12F127251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00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CA437-CC04-4C74-A345-60B7AD9AA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DA6A87-ECCB-4EE4-9A57-A94CAA361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10928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8ED7A6-6F7F-4C65-BB3A-F44CB3C55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10928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A8863-508E-4923-BC5C-D32BA5885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grpSp>
        <p:nvGrpSpPr>
          <p:cNvPr id="10" name="squares">
            <a:extLst>
              <a:ext uri="{FF2B5EF4-FFF2-40B4-BE49-F238E27FC236}">
                <a16:creationId xmlns:a16="http://schemas.microsoft.com/office/drawing/2014/main" id="{0A6BDFBA-1E89-47F3-9A38-7986FA2EFAC7}"/>
              </a:ext>
            </a:extLst>
          </p:cNvPr>
          <p:cNvGrpSpPr/>
          <p:nvPr userDrawn="1"/>
        </p:nvGrpSpPr>
        <p:grpSpPr>
          <a:xfrm>
            <a:off x="0" y="756544"/>
            <a:ext cx="810000" cy="540000"/>
            <a:chOff x="0" y="452558"/>
            <a:chExt cx="914400" cy="524182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95DEB342-75AA-44DE-902D-9ECF879A306D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5FC02211-52EF-470A-9110-C79DE0D512AE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3" name="Round Same Side Corner Rectangle 9">
              <a:extLst>
                <a:ext uri="{FF2B5EF4-FFF2-40B4-BE49-F238E27FC236}">
                  <a16:creationId xmlns:a16="http://schemas.microsoft.com/office/drawing/2014/main" id="{EE4F6A8F-A1F4-47B6-A017-5A05DBA2A753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pic>
        <p:nvPicPr>
          <p:cNvPr id="17" name="Picture 2" descr="C:\Users\DELL\Downloads\All4R&amp;amp;D_logo.png">
            <a:extLst>
              <a:ext uri="{FF2B5EF4-FFF2-40B4-BE49-F238E27FC236}">
                <a16:creationId xmlns:a16="http://schemas.microsoft.com/office/drawing/2014/main" id="{AA9E0EE7-1480-4F32-935E-70DE26C56F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000" y="91309"/>
            <a:ext cx="3050299" cy="576000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399F0E-AC92-44B0-A853-5D77B410B5FB}"/>
              </a:ext>
            </a:extLst>
          </p:cNvPr>
          <p:cNvPicPr/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4" t="10513" r="2317" b="10513"/>
          <a:stretch/>
        </p:blipFill>
        <p:spPr bwMode="auto">
          <a:xfrm>
            <a:off x="6466247" y="51238"/>
            <a:ext cx="2230453" cy="54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70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C71A8-C980-417E-AAAE-BFEC6FAC7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56544"/>
            <a:ext cx="7886700" cy="9341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D5C2A-0CB8-460B-8363-41411677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grpSp>
        <p:nvGrpSpPr>
          <p:cNvPr id="6" name="squares">
            <a:extLst>
              <a:ext uri="{FF2B5EF4-FFF2-40B4-BE49-F238E27FC236}">
                <a16:creationId xmlns:a16="http://schemas.microsoft.com/office/drawing/2014/main" id="{863B4A8C-EB25-467C-8F7A-B0E073312B91}"/>
              </a:ext>
            </a:extLst>
          </p:cNvPr>
          <p:cNvGrpSpPr/>
          <p:nvPr userDrawn="1"/>
        </p:nvGrpSpPr>
        <p:grpSpPr>
          <a:xfrm>
            <a:off x="0" y="756544"/>
            <a:ext cx="810000" cy="540000"/>
            <a:chOff x="0" y="452558"/>
            <a:chExt cx="914400" cy="524182"/>
          </a:xfrm>
        </p:grpSpPr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84B2C8E6-7FBE-496D-B6E1-8B7E8E34CC86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DF0CB558-E354-4B21-AF51-26B58DEBD81B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 Same Side Corner Rectangle 9">
              <a:extLst>
                <a:ext uri="{FF2B5EF4-FFF2-40B4-BE49-F238E27FC236}">
                  <a16:creationId xmlns:a16="http://schemas.microsoft.com/office/drawing/2014/main" id="{5FC5A36C-E761-4AB7-ADA3-38DB03A7D553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pic>
        <p:nvPicPr>
          <p:cNvPr id="13" name="Picture 2" descr="C:\Users\DELL\Downloads\All4R&amp;amp;D_logo.png">
            <a:extLst>
              <a:ext uri="{FF2B5EF4-FFF2-40B4-BE49-F238E27FC236}">
                <a16:creationId xmlns:a16="http://schemas.microsoft.com/office/drawing/2014/main" id="{143632D6-D46A-401B-B2AE-C9CDC17FB9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000" y="91309"/>
            <a:ext cx="3050299" cy="576000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C402B5-5C67-4260-94A3-9E429F0B373F}"/>
              </a:ext>
            </a:extLst>
          </p:cNvPr>
          <p:cNvPicPr/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4" t="10513" r="2317" b="10513"/>
          <a:stretch/>
        </p:blipFill>
        <p:spPr bwMode="auto">
          <a:xfrm>
            <a:off x="6466247" y="51238"/>
            <a:ext cx="2230453" cy="54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065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885E43-A26E-4349-AC5E-557E7E9F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F0E7F-A08C-4813-A684-245A657E3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00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C9918-4525-4851-957B-A1215D9A0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grpSp>
        <p:nvGrpSpPr>
          <p:cNvPr id="7" name="squares">
            <a:extLst>
              <a:ext uri="{FF2B5EF4-FFF2-40B4-BE49-F238E27FC236}">
                <a16:creationId xmlns:a16="http://schemas.microsoft.com/office/drawing/2014/main" id="{4011F226-5FB7-49A7-BF24-7EC55AB1C41F}"/>
              </a:ext>
            </a:extLst>
          </p:cNvPr>
          <p:cNvGrpSpPr/>
          <p:nvPr userDrawn="1"/>
        </p:nvGrpSpPr>
        <p:grpSpPr>
          <a:xfrm>
            <a:off x="0" y="756544"/>
            <a:ext cx="810000" cy="540000"/>
            <a:chOff x="0" y="452558"/>
            <a:chExt cx="914400" cy="52418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F19FF6C-52F0-49F1-A1F9-596EC24E751F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AC10D5A-9D7A-4BC9-8F64-DAB3CB283E6A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499A4AC1-DB3D-433A-B640-34F34DB9A352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F05C187-05A0-495B-AF60-25EE48A0E688}"/>
              </a:ext>
            </a:extLst>
          </p:cNvPr>
          <p:cNvSpPr txBox="1"/>
          <p:nvPr userDrawn="1"/>
        </p:nvSpPr>
        <p:spPr>
          <a:xfrm>
            <a:off x="810000" y="6356351"/>
            <a:ext cx="55302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50" b="1" dirty="0">
                <a:solidFill>
                  <a:schemeClr val="bg1">
                    <a:lumMod val="65000"/>
                  </a:schemeClr>
                </a:solidFill>
              </a:rPr>
              <a:t>Agreement number – 2018 – 3234 / 001 – 001 </a:t>
            </a:r>
          </a:p>
          <a:p>
            <a:pPr algn="l"/>
            <a:r>
              <a:rPr lang="en-US" sz="750" b="1" dirty="0">
                <a:solidFill>
                  <a:schemeClr val="bg1">
                    <a:lumMod val="65000"/>
                  </a:schemeClr>
                </a:solidFill>
              </a:rPr>
              <a:t>Project reference number – 598719-EPP-1-2018-1-MK-EPPKA2-CBHE-JP</a:t>
            </a:r>
            <a:endParaRPr lang="mk-MK" sz="75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7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enad.medic@gf.unsa.ba" TargetMode="External"/><Relationship Id="rId2" Type="http://schemas.openxmlformats.org/officeDocument/2006/relationships/hyperlink" Target="mailto:senad_medic@yahoo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1. General information about course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690688"/>
            <a:ext cx="7886700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b="1" dirty="0"/>
              <a:t>Title of the course</a:t>
            </a:r>
            <a:r>
              <a:rPr lang="bs-Latn-BA" b="1" dirty="0"/>
              <a:t> :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solidFill>
                  <a:srgbClr val="0070C0"/>
                </a:solidFill>
              </a:rPr>
              <a:t>Finite element analysis of reinforced concrete structures</a:t>
            </a:r>
            <a:endParaRPr lang="en-GB" b="1" dirty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r>
              <a:rPr lang="en-GB" b="1" dirty="0"/>
              <a:t>Professor</a:t>
            </a:r>
            <a:r>
              <a:rPr lang="bs-Latn-BA" b="1" dirty="0"/>
              <a:t>: dr. Senad Medić</a:t>
            </a:r>
            <a:endParaRPr lang="en-GB" b="1" dirty="0"/>
          </a:p>
          <a:p>
            <a:pPr>
              <a:spcAft>
                <a:spcPts val="1200"/>
              </a:spcAft>
            </a:pPr>
            <a:r>
              <a:rPr lang="en-GB" b="1" dirty="0"/>
              <a:t>Institution</a:t>
            </a:r>
            <a:r>
              <a:rPr lang="bs-Latn-BA" b="1" dirty="0"/>
              <a:t>: University of Sarajevo</a:t>
            </a:r>
            <a:endParaRPr lang="en-GB" b="1" dirty="0"/>
          </a:p>
          <a:p>
            <a:pPr>
              <a:spcAft>
                <a:spcPts val="1200"/>
              </a:spcAft>
            </a:pPr>
            <a:r>
              <a:rPr lang="en-GB" b="1" dirty="0"/>
              <a:t>E-mail</a:t>
            </a:r>
            <a:r>
              <a:rPr lang="bs-Latn-BA" b="1" dirty="0"/>
              <a:t>: </a:t>
            </a:r>
            <a:r>
              <a:rPr lang="bs-Latn-BA" b="1" dirty="0">
                <a:hlinkClick r:id="rId2"/>
              </a:rPr>
              <a:t>senad_medic@yahoo.com</a:t>
            </a:r>
            <a:r>
              <a:rPr lang="bs-Latn-BA" b="1" dirty="0"/>
              <a:t>, </a:t>
            </a:r>
            <a:r>
              <a:rPr lang="bs-Latn-BA" b="1" dirty="0">
                <a:hlinkClick r:id="rId3"/>
              </a:rPr>
              <a:t>senad.medic@gf.unsa.ba</a:t>
            </a:r>
            <a:r>
              <a:rPr lang="bs-Latn-BA" b="1" dirty="0"/>
              <a:t> </a:t>
            </a:r>
            <a:endParaRPr lang="en-US" b="1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5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2. Description of the course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750663"/>
            <a:ext cx="78867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bs-Latn-BA" b="1" dirty="0"/>
              <a:t>Content: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bs-Latn-BA" dirty="0"/>
              <a:t>Computational mechanics and</a:t>
            </a:r>
            <a:r>
              <a:rPr lang="en-US" dirty="0"/>
              <a:t> real-life structures. </a:t>
            </a:r>
            <a:endParaRPr lang="bs-Latn-BA" dirty="0"/>
          </a:p>
          <a:p>
            <a:pPr marL="0" indent="0">
              <a:spcAft>
                <a:spcPts val="1200"/>
              </a:spcAft>
              <a:buNone/>
            </a:pPr>
            <a:r>
              <a:rPr lang="bs-Latn-BA" b="1" dirty="0"/>
              <a:t>Structure of the course:</a:t>
            </a:r>
          </a:p>
          <a:p>
            <a:r>
              <a:rPr lang="en-US" dirty="0"/>
              <a:t>Introduction to finite element </a:t>
            </a:r>
            <a:r>
              <a:rPr lang="en-US" dirty="0" err="1"/>
              <a:t>metho</a:t>
            </a:r>
            <a:r>
              <a:rPr lang="bs-Latn-BA" dirty="0"/>
              <a:t>d</a:t>
            </a:r>
            <a:r>
              <a:rPr lang="en-US" dirty="0"/>
              <a:t>. </a:t>
            </a:r>
            <a:endParaRPr lang="bs-Latn-BA" dirty="0"/>
          </a:p>
          <a:p>
            <a:r>
              <a:rPr lang="en-US" dirty="0"/>
              <a:t>Analysis of </a:t>
            </a:r>
            <a:r>
              <a:rPr lang="bs-Latn-BA" dirty="0"/>
              <a:t>RC</a:t>
            </a:r>
            <a:r>
              <a:rPr lang="en-US" dirty="0"/>
              <a:t> structures: beams,</a:t>
            </a:r>
            <a:r>
              <a:rPr lang="bs-Latn-BA" dirty="0"/>
              <a:t> frames,</a:t>
            </a:r>
            <a:r>
              <a:rPr lang="en-US" dirty="0"/>
              <a:t> walls, slabs, discontinuities, foundations. </a:t>
            </a:r>
            <a:endParaRPr lang="bs-Latn-BA" dirty="0"/>
          </a:p>
          <a:p>
            <a:r>
              <a:rPr lang="en-US" dirty="0"/>
              <a:t>Experimental testing and computational modeling: </a:t>
            </a:r>
            <a:endParaRPr lang="bs-Latn-BA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shear failure of beams and slabs under concentrated forces, </a:t>
            </a:r>
            <a:endParaRPr lang="bs-Latn-BA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slender RC walls and beams exposed to cyclic loading, </a:t>
            </a:r>
            <a:endParaRPr lang="bs-Latn-BA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behavior of concrete structures under elevated temperatures. </a:t>
            </a:r>
            <a:endParaRPr lang="bs-Latn-B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6ADE0-1803-49B6-A625-9DD2900E7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071" y="6090807"/>
            <a:ext cx="3824748" cy="614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C3F6D5-BFC3-45C1-9520-617F1C214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290" y="6090807"/>
            <a:ext cx="1318410" cy="58596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1A27E02-CA2C-404E-9141-8C70D203C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12" y="4456565"/>
            <a:ext cx="1099378" cy="8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0">
            <a:extLst>
              <a:ext uri="{FF2B5EF4-FFF2-40B4-BE49-F238E27FC236}">
                <a16:creationId xmlns:a16="http://schemas.microsoft.com/office/drawing/2014/main" id="{7FCB4F2C-354A-4E3C-B0B3-31C42105B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252" y="3517230"/>
            <a:ext cx="1016849" cy="7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C6C0B4-3FBD-4D46-A005-1BAC1AA871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7303" y="1493214"/>
            <a:ext cx="4237597" cy="6170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D0F767-A750-4060-9450-B03D6FBE4D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6252" y="2536471"/>
            <a:ext cx="980448" cy="80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5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3. Target group and prerequisites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750663"/>
            <a:ext cx="7886700" cy="3725905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b="1" dirty="0"/>
              <a:t>Target group/Learners profile</a:t>
            </a:r>
            <a:endParaRPr lang="bs-Latn-BA" b="1" dirty="0"/>
          </a:p>
          <a:p>
            <a:pPr>
              <a:spcAft>
                <a:spcPts val="1200"/>
              </a:spcAft>
              <a:buFontTx/>
              <a:buChar char="-"/>
            </a:pPr>
            <a:r>
              <a:rPr lang="bs-Latn-BA" dirty="0"/>
              <a:t>Students: Master &amp; PhD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bs-Latn-BA" dirty="0"/>
              <a:t>Structural engineers from industry with interest in modeling of structures</a:t>
            </a:r>
            <a:endParaRPr lang="en-GB" dirty="0"/>
          </a:p>
          <a:p>
            <a:pPr marL="0" indent="0">
              <a:spcAft>
                <a:spcPts val="1200"/>
              </a:spcAft>
              <a:buNone/>
            </a:pPr>
            <a:r>
              <a:rPr lang="en-US" b="1" dirty="0"/>
              <a:t>Pre</a:t>
            </a:r>
            <a:r>
              <a:rPr lang="en-GB" b="1" dirty="0"/>
              <a:t>requisites (required pre-knowledge and experiences)</a:t>
            </a:r>
            <a:endParaRPr lang="bs-Latn-BA" b="1" dirty="0"/>
          </a:p>
          <a:p>
            <a:pPr>
              <a:spcAft>
                <a:spcPts val="1200"/>
              </a:spcAft>
              <a:buFontTx/>
              <a:buChar char="-"/>
            </a:pPr>
            <a:r>
              <a:rPr lang="bs-Latn-BA" dirty="0"/>
              <a:t>Basic knowledge of theory of structures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bs-Latn-BA" dirty="0"/>
              <a:t>Fundamentals of programming (any language)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bs-Latn-BA" dirty="0"/>
              <a:t>Elementary experience with finite element programs (any kind)</a:t>
            </a:r>
            <a:endParaRPr lang="bs-Latn-BA" b="1" dirty="0"/>
          </a:p>
          <a:p>
            <a:pPr>
              <a:spcAft>
                <a:spcPts val="1200"/>
              </a:spcAft>
              <a:buFontTx/>
              <a:buChar char="-"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51BDA-55AF-4C37-9E43-B2387D813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23" y="5161996"/>
            <a:ext cx="3034413" cy="10611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FEB792-70A3-4D89-8742-044522759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850" y="5161996"/>
            <a:ext cx="2526122" cy="1045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446697-46DB-4A07-9E4C-0427CF2C4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716" y="5161996"/>
            <a:ext cx="2028098" cy="114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5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4. Learning outcomes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9" y="1750663"/>
            <a:ext cx="8213001" cy="4351338"/>
          </a:xfrm>
        </p:spPr>
        <p:txBody>
          <a:bodyPr>
            <a:normAutofit/>
          </a:bodyPr>
          <a:lstStyle/>
          <a:p>
            <a:r>
              <a:rPr lang="en-US" sz="2000" dirty="0"/>
              <a:t>Mastering numerical modeling of engineering structures using commercial solvers. </a:t>
            </a:r>
            <a:endParaRPr lang="bs-Latn-BA" sz="2000" dirty="0"/>
          </a:p>
          <a:p>
            <a:r>
              <a:rPr lang="bs-Latn-BA" sz="2000" dirty="0"/>
              <a:t>Bridging the gap -  theoretical knowledge, experimental (DIC) and numerical modeling</a:t>
            </a:r>
          </a:p>
          <a:p>
            <a:r>
              <a:rPr lang="en-US" sz="2000" dirty="0"/>
              <a:t>Introduction to advanced modeling for research purposes.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8B4FB7-DF4F-4158-AE8B-CA3C95F2DB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428" y="3657600"/>
            <a:ext cx="2422604" cy="2669794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24F960-0B0F-4F56-B840-FD9646CD3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97" y="3493272"/>
            <a:ext cx="2609560" cy="13798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60062E-C72D-48BD-AD90-B4BE0D16D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72" y="4986551"/>
            <a:ext cx="1864415" cy="12864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432F4A-6EFA-4070-827C-2581CDEF420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241266" y="4141995"/>
            <a:ext cx="2607765" cy="196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5. Training and learning methods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9" y="1750663"/>
            <a:ext cx="8127523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bs-Latn-BA" dirty="0"/>
              <a:t>Condensed o</a:t>
            </a:r>
            <a:r>
              <a:rPr lang="en-US" dirty="0" err="1"/>
              <a:t>nline</a:t>
            </a:r>
            <a:r>
              <a:rPr lang="en-US" dirty="0"/>
              <a:t> lecture</a:t>
            </a:r>
            <a:r>
              <a:rPr lang="bs-Latn-BA" dirty="0"/>
              <a:t>s</a:t>
            </a:r>
            <a:r>
              <a:rPr lang="en-US" dirty="0"/>
              <a:t>. </a:t>
            </a:r>
            <a:endParaRPr lang="bs-Latn-BA" dirty="0"/>
          </a:p>
          <a:p>
            <a:pPr>
              <a:spcAft>
                <a:spcPts val="1200"/>
              </a:spcAft>
            </a:pPr>
            <a:r>
              <a:rPr lang="bs-Latn-BA" dirty="0"/>
              <a:t>Supported self-study </a:t>
            </a:r>
            <a:r>
              <a:rPr lang="en-US" dirty="0"/>
              <a:t>and group training. </a:t>
            </a:r>
            <a:endParaRPr lang="bs-Latn-BA" dirty="0"/>
          </a:p>
          <a:p>
            <a:pPr>
              <a:spcAft>
                <a:spcPts val="1200"/>
              </a:spcAft>
            </a:pPr>
            <a:r>
              <a:rPr lang="bs-Latn-BA" dirty="0"/>
              <a:t>Recommended reading &amp; project assignements.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0236ED-F3E8-443A-8875-AE4B60414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3456066"/>
            <a:ext cx="2556117" cy="512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0FD5D1-08D4-4340-9E5C-DB5D30AAA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99" y="4078706"/>
            <a:ext cx="2556117" cy="357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75A411-AE7D-44F9-BDC0-E6200B501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99" y="4529800"/>
            <a:ext cx="2556117" cy="337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8522E8-BAF5-469A-B0E6-984CEA888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998" y="4984526"/>
            <a:ext cx="2556117" cy="341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A88225-804F-47D4-BEA5-C52E456C4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997" y="5483541"/>
            <a:ext cx="2556117" cy="3389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CC3148-CA46-4E20-ADBC-3379657A09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0104" y="3239737"/>
            <a:ext cx="3371509" cy="1017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6D8499-0735-47DB-8AD9-2A21B2386E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0104" y="4659068"/>
            <a:ext cx="3383426" cy="164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94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.pptx" id="{AE8E6D74-1B11-4748-AC68-BB99129FEB5C}" vid="{E67EB6DF-D0BA-494F-901D-824AB1914B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KickOffMeeting_Template</Template>
  <TotalTime>4166</TotalTime>
  <Words>243</Words>
  <Application>Microsoft Office PowerPoint</Application>
  <PresentationFormat>On-screen Show (4:3)</PresentationFormat>
  <Paragraphs>33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1. General information about course</vt:lpstr>
      <vt:lpstr>2. Description of the course </vt:lpstr>
      <vt:lpstr>3. Target group and prerequisites</vt:lpstr>
      <vt:lpstr>4. Learning outcomes</vt:lpstr>
      <vt:lpstr>5. Training and learning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Churilov</dc:creator>
  <cp:lastModifiedBy>Jelena Medić</cp:lastModifiedBy>
  <cp:revision>258</cp:revision>
  <dcterms:created xsi:type="dcterms:W3CDTF">2019-03-19T11:49:48Z</dcterms:created>
  <dcterms:modified xsi:type="dcterms:W3CDTF">2020-06-10T09:54:30Z</dcterms:modified>
</cp:coreProperties>
</file>