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95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182" autoAdjust="0"/>
  </p:normalViewPr>
  <p:slideViewPr>
    <p:cSldViewPr snapToGrid="0">
      <p:cViewPr>
        <p:scale>
          <a:sx n="75" d="100"/>
          <a:sy n="75" d="100"/>
        </p:scale>
        <p:origin x="160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A9053-76C0-45A4-82CA-CAD734D87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44283-85F0-4C47-91D3-FF33A1BFB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88C1-6070-4FC8-8295-DFD3F8891E99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F6765-E022-4DD9-9FD1-9C72BE47B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23405-2F9B-4729-BB57-5261553F9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FB-0475-4997-A0F8-C31C189C59D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90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6EA6-7FE7-41A5-AA5E-C4E329B4BC67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93D2-C23D-41D9-A79B-B555DEF57B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269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E93D2-C23D-41D9-A79B-B555DEF57B70}" type="slidenum">
              <a:rPr lang="mk-MK" smtClean="0"/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757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3AFB-1D62-47FE-9C85-2FB0E95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04035AD-F711-483A-A8E2-F4068892FF9E}"/>
              </a:ext>
            </a:extLst>
          </p:cNvPr>
          <p:cNvSpPr txBox="1">
            <a:spLocks/>
          </p:cNvSpPr>
          <p:nvPr userDrawn="1"/>
        </p:nvSpPr>
        <p:spPr>
          <a:xfrm>
            <a:off x="1143000" y="2848254"/>
            <a:ext cx="6858000" cy="3651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Template</a:t>
            </a:r>
            <a:r>
              <a:rPr lang="en-GB" sz="1500" baseline="0" dirty="0"/>
              <a:t> for </a:t>
            </a:r>
            <a:r>
              <a:rPr lang="en-US" sz="1500" dirty="0"/>
              <a:t>LLL Courses</a:t>
            </a:r>
            <a:endParaRPr lang="mk-MK" sz="1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A28686-2554-4068-8953-C5E69ADF93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442908"/>
            <a:ext cx="6858000" cy="428115"/>
          </a:xfrm>
        </p:spPr>
        <p:txBody>
          <a:bodyPr/>
          <a:lstStyle>
            <a:lvl1pPr marL="0" indent="0">
              <a:buNone/>
              <a:defRPr sz="21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Presenter:</a:t>
            </a:r>
            <a:endParaRPr lang="mk-MK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B3EA063-D85A-4957-A4FD-DA8A9D575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80256"/>
            <a:ext cx="6858000" cy="42811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University/Organization:</a:t>
            </a:r>
            <a:endParaRPr lang="mk-M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B8C196-A3DA-4EEA-81B0-F00A48C3C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0" y="0"/>
            <a:ext cx="2700000" cy="791452"/>
          </a:xfrm>
          <a:prstGeom prst="rect">
            <a:avLst/>
          </a:prstGeom>
        </p:spPr>
      </p:pic>
      <p:pic>
        <p:nvPicPr>
          <p:cNvPr id="8" name="Picture 2" descr="C:\Users\DELL\Downloads\All4R&amp;amp;D_logo.png">
            <a:extLst>
              <a:ext uri="{FF2B5EF4-FFF2-40B4-BE49-F238E27FC236}">
                <a16:creationId xmlns:a16="http://schemas.microsoft.com/office/drawing/2014/main" id="{750B8549-E734-4F33-A865-41391EF0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3139" y="703349"/>
            <a:ext cx="6977722" cy="131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87E-D955-4489-BDCB-63FF220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5999"/>
            <a:ext cx="7886700" cy="934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719B-B8EB-4993-8318-FFE141B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6845-838A-48EB-9B87-713A2C73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08C25E0F-5786-4256-B5D8-932BC7F2B575}"/>
              </a:ext>
            </a:extLst>
          </p:cNvPr>
          <p:cNvGrpSpPr/>
          <p:nvPr userDrawn="1"/>
        </p:nvGrpSpPr>
        <p:grpSpPr>
          <a:xfrm>
            <a:off x="0" y="756000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859BBB-A017-49FF-AF1B-84E3675A8A11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5B713B-5567-4373-A85B-6026BC93B38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CA7D2ABB-6CDB-4DF5-A18C-0828D2D3E5A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6613B345-01BF-474F-8219-D123A14B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27601-0623-429F-B57C-CA372A7F7E2E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1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638D-B17B-4A61-BE28-1391E00A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3752-7211-4DD0-B8FD-C0074E66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396FD-551E-4DB2-95E0-0F6A7743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668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9D57-EBE2-4392-99AD-CAFC2EE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8" name="squares">
            <a:extLst>
              <a:ext uri="{FF2B5EF4-FFF2-40B4-BE49-F238E27FC236}">
                <a16:creationId xmlns:a16="http://schemas.microsoft.com/office/drawing/2014/main" id="{36EF0EBC-BD60-48F9-BAE4-9B6108BBE47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86D8FB4D-FE85-4AC7-9680-1D96B37AC8CB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437606E-0DD1-4C5B-834B-76F95576DFCC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E1B658AD-4898-49C5-8F01-99CD6E93070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5" name="Picture 2" descr="C:\Users\DELL\Downloads\All4R&amp;amp;D_logo.png">
            <a:extLst>
              <a:ext uri="{FF2B5EF4-FFF2-40B4-BE49-F238E27FC236}">
                <a16:creationId xmlns:a16="http://schemas.microsoft.com/office/drawing/2014/main" id="{43148599-8377-4C18-B180-5954E1FD2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F7F37-EA84-4350-BBCA-63F1F6BFA34D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9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CA2E-2E8C-495F-BF57-6EC9C0F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5086-01C1-45EA-A843-12F12725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CA437-CC04-4C74-A345-60B7AD9AA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6A87-ECCB-4EE4-9A57-A94CAA361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0928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ED7A6-6F7F-4C65-BB3A-F44CB3C55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0928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A8863-508E-4923-BC5C-D32BA5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10" name="squares">
            <a:extLst>
              <a:ext uri="{FF2B5EF4-FFF2-40B4-BE49-F238E27FC236}">
                <a16:creationId xmlns:a16="http://schemas.microsoft.com/office/drawing/2014/main" id="{0A6BDFBA-1E89-47F3-9A38-7986FA2EFAC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5DEB342-75AA-44DE-902D-9ECF879A306D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5FC02211-52EF-470A-9110-C79DE0D512AE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ound Same Side Corner Rectangle 9">
              <a:extLst>
                <a:ext uri="{FF2B5EF4-FFF2-40B4-BE49-F238E27FC236}">
                  <a16:creationId xmlns:a16="http://schemas.microsoft.com/office/drawing/2014/main" id="{EE4F6A8F-A1F4-47B6-A017-5A05DBA2A7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7" name="Picture 2" descr="C:\Users\DELL\Downloads\All4R&amp;amp;D_logo.png">
            <a:extLst>
              <a:ext uri="{FF2B5EF4-FFF2-40B4-BE49-F238E27FC236}">
                <a16:creationId xmlns:a16="http://schemas.microsoft.com/office/drawing/2014/main" id="{AA9E0EE7-1480-4F32-935E-70DE26C56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99F0E-AC92-44B0-A853-5D77B410B5FB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71A8-C980-417E-AAAE-BFEC6FAC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5C2A-0CB8-460B-8363-4141167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6" name="squares">
            <a:extLst>
              <a:ext uri="{FF2B5EF4-FFF2-40B4-BE49-F238E27FC236}">
                <a16:creationId xmlns:a16="http://schemas.microsoft.com/office/drawing/2014/main" id="{863B4A8C-EB25-467C-8F7A-B0E073312B91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4B2C8E6-7FBE-496D-B6E1-8B7E8E34CC86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DF0CB558-E354-4B21-AF51-26B58DEBD81B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5FC5A36C-E761-4AB7-ADA3-38DB03A7D5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143632D6-D46A-401B-B2AE-C9CDC17FB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402B5-5C67-4260-94A3-9E429F0B373F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6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85E43-A26E-4349-AC5E-557E7E9F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0E7F-A08C-4813-A684-245A657E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9918-4525-4851-957B-A1215D9A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4011F226-5FB7-49A7-BF24-7EC55AB1C41F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F19FF6C-52F0-49F1-A1F9-596EC24E751F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C10D5A-9D7A-4BC9-8F64-DAB3CB283E6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499A4AC1-DB3D-433A-B640-34F34DB9A35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5C187-05A0-495B-AF60-25EE48A0E688}"/>
              </a:ext>
            </a:extLst>
          </p:cNvPr>
          <p:cNvSpPr txBox="1"/>
          <p:nvPr userDrawn="1"/>
        </p:nvSpPr>
        <p:spPr>
          <a:xfrm>
            <a:off x="810000" y="6356351"/>
            <a:ext cx="55302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Agreement number – 2018 – 3234 / 001 – 001 </a:t>
            </a:r>
          </a:p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Project reference number – 598719-EPP-1-2018-1-MK-EPPKA2-CBHE-JP</a:t>
            </a:r>
            <a:endParaRPr lang="mk-MK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urilov@gf.ukim.edu.mk" TargetMode="External"/><Relationship Id="rId2" Type="http://schemas.openxmlformats.org/officeDocument/2006/relationships/hyperlink" Target="mailto:senad.medic@gf.unsa.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General information about course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90688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Title of the course</a:t>
            </a:r>
            <a:r>
              <a:rPr lang="bs-Latn-BA" b="1" dirty="0"/>
              <a:t> 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Finite element analysis of reinforced concrete and masonry structures</a:t>
            </a:r>
            <a:endParaRPr lang="en-GB" b="1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GB" b="1" dirty="0"/>
              <a:t>Professor</a:t>
            </a:r>
            <a:r>
              <a:rPr lang="bs-Latn-BA" b="1" dirty="0"/>
              <a:t>: dr. Senad Medić/dr. Sergey Churilov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Institution</a:t>
            </a:r>
            <a:r>
              <a:rPr lang="bs-Latn-BA" b="1" dirty="0"/>
              <a:t>: University of Sarajevo/</a:t>
            </a:r>
            <a:r>
              <a:rPr lang="en-US" b="1" dirty="0"/>
              <a:t>Ss. Cyril and Methodius University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E-mail</a:t>
            </a:r>
            <a:r>
              <a:rPr lang="bs-Latn-BA" b="1" dirty="0"/>
              <a:t>: </a:t>
            </a:r>
            <a:r>
              <a:rPr lang="bs-Latn-BA" b="1" dirty="0">
                <a:hlinkClick r:id="rId2"/>
              </a:rPr>
              <a:t>senad.medic@gf.unsa.ba</a:t>
            </a:r>
            <a:r>
              <a:rPr lang="bs-Latn-BA" b="1" dirty="0"/>
              <a:t>, </a:t>
            </a:r>
            <a:r>
              <a:rPr lang="bs-Latn-BA" b="1" dirty="0">
                <a:hlinkClick r:id="rId3"/>
              </a:rPr>
              <a:t>curilov@gf.ukim.edu.mk</a:t>
            </a:r>
            <a:r>
              <a:rPr lang="bs-Latn-BA" b="1" dirty="0"/>
              <a:t>  </a:t>
            </a:r>
            <a:endParaRPr lang="en-US" b="1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5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Description of the course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bs-Latn-BA" b="1" dirty="0"/>
              <a:t>Content: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bs-Latn-BA" dirty="0"/>
              <a:t>Computational mechanics and</a:t>
            </a:r>
            <a:r>
              <a:rPr lang="en-US" dirty="0"/>
              <a:t> real-life structures. </a:t>
            </a:r>
            <a:endParaRPr lang="bs-Latn-BA" dirty="0"/>
          </a:p>
          <a:p>
            <a:pPr marL="0" indent="0">
              <a:spcAft>
                <a:spcPts val="1200"/>
              </a:spcAft>
              <a:buNone/>
            </a:pPr>
            <a:r>
              <a:rPr lang="bs-Latn-BA" b="1" dirty="0"/>
              <a:t>Structure of the course:</a:t>
            </a:r>
          </a:p>
          <a:p>
            <a:r>
              <a:rPr lang="en-US" dirty="0"/>
              <a:t>Introduction to finite element </a:t>
            </a:r>
            <a:r>
              <a:rPr lang="en-US" dirty="0" err="1"/>
              <a:t>metho</a:t>
            </a:r>
            <a:r>
              <a:rPr lang="bs-Latn-BA" dirty="0"/>
              <a:t>d</a:t>
            </a:r>
            <a:r>
              <a:rPr lang="en-US" dirty="0"/>
              <a:t>.  </a:t>
            </a:r>
            <a:endParaRPr lang="bs-Latn-BA" dirty="0"/>
          </a:p>
          <a:p>
            <a:r>
              <a:rPr lang="en-US" dirty="0"/>
              <a:t>Experimental testing and computational modeling</a:t>
            </a:r>
            <a:r>
              <a:rPr lang="bs-Latn-BA" dirty="0"/>
              <a:t> of masonry</a:t>
            </a:r>
            <a:r>
              <a:rPr lang="en-US" dirty="0"/>
              <a:t>: wallets, in-plane response of solid brick masonry walls</a:t>
            </a:r>
            <a:r>
              <a:rPr lang="bs-Latn-BA" dirty="0"/>
              <a:t>, strengthening of masonry,</a:t>
            </a:r>
            <a:r>
              <a:rPr lang="en-US" dirty="0"/>
              <a:t> framed masonry for reversed horizontal loads</a:t>
            </a:r>
            <a:r>
              <a:rPr lang="bs-Latn-BA" dirty="0"/>
              <a:t>, influence of wall openings</a:t>
            </a:r>
            <a:r>
              <a:rPr lang="en-US" dirty="0"/>
              <a:t>. </a:t>
            </a:r>
            <a:endParaRPr lang="bs-Latn-BA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bs-Latn-BA" dirty="0"/>
              <a:t>acro-</a:t>
            </a:r>
            <a:r>
              <a:rPr lang="en-US" dirty="0"/>
              <a:t>models </a:t>
            </a:r>
            <a:endParaRPr lang="bs-Latn-BA" dirty="0"/>
          </a:p>
          <a:p>
            <a:pPr>
              <a:buFont typeface="Wingdings" panose="05000000000000000000" pitchFamily="2" charset="2"/>
              <a:buChar char="ü"/>
            </a:pPr>
            <a:r>
              <a:rPr lang="bs-Latn-BA" dirty="0"/>
              <a:t>Meso-models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647986-5495-4164-8708-351C4C809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81" y="1720867"/>
            <a:ext cx="2621826" cy="1602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697CA-1231-44DB-863F-42E0908C8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68" y="4882815"/>
            <a:ext cx="3829732" cy="15588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90514B-A6B6-4D39-8EEA-3552BE250C7A}"/>
              </a:ext>
            </a:extLst>
          </p:cNvPr>
          <p:cNvPicPr/>
          <p:nvPr/>
        </p:nvPicPr>
        <p:blipFill rotWithShape="1">
          <a:blip r:embed="rId5"/>
          <a:srcRect l="18861" t="12647" r="24557" b="15882"/>
          <a:stretch/>
        </p:blipFill>
        <p:spPr bwMode="auto">
          <a:xfrm>
            <a:off x="3224980" y="4882815"/>
            <a:ext cx="1514168" cy="15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87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86E676-C734-4F8D-878E-716C75657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22732" y="5208379"/>
            <a:ext cx="2674374" cy="1009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Target group and prerequisites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372590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Target group/Learners profile</a:t>
            </a:r>
            <a:endParaRPr lang="bs-Latn-BA" b="1" dirty="0"/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Students: Master &amp; PhD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Structural engineers from industry with interest in modeling of structures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Pre</a:t>
            </a:r>
            <a:r>
              <a:rPr lang="en-GB" b="1" dirty="0"/>
              <a:t>requisites (required pre-knowledge and experiences)</a:t>
            </a:r>
            <a:endParaRPr lang="bs-Latn-BA" b="1" dirty="0"/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Basic knowledge of theory of structures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Elementary experience with finite element programs (any kind)</a:t>
            </a:r>
            <a:endParaRPr lang="bs-Latn-BA" b="1" dirty="0"/>
          </a:p>
          <a:p>
            <a:pPr>
              <a:spcAft>
                <a:spcPts val="1200"/>
              </a:spcAft>
              <a:buFontTx/>
              <a:buChar char="-"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9DBE0-2CFC-491F-9C98-C23A9647B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00" y="5078622"/>
            <a:ext cx="2350864" cy="119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3566B-BE9C-41A3-8A9B-362380A05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982" y="5268354"/>
            <a:ext cx="1039900" cy="1009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880D3E-9DF2-4D42-AC08-42FC0E55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921" y="5259240"/>
            <a:ext cx="1790436" cy="1009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50CC0-6196-454A-B01B-8F90DCC43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396" y="5308031"/>
            <a:ext cx="1261343" cy="9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5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4. Learning outcomes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9" y="1750663"/>
            <a:ext cx="821300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Mastering numerical modeling of engineering structures using commercial solvers. </a:t>
            </a:r>
            <a:endParaRPr lang="bs-Latn-BA" sz="2000" dirty="0"/>
          </a:p>
          <a:p>
            <a:r>
              <a:rPr lang="bs-Latn-BA" sz="2000" dirty="0"/>
              <a:t>Bridging the gap -  theoretical knowledge, experimental (DIC) and numerical modeling</a:t>
            </a:r>
          </a:p>
          <a:p>
            <a:r>
              <a:rPr lang="en-US" sz="2000" dirty="0"/>
              <a:t>Introduction to advanced modeling for research purposes.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7CFF2-DE27-488A-A3B9-AEA94A5E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0" y="4377191"/>
            <a:ext cx="2906816" cy="1784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B3BDC-497B-4EFE-89AC-4A8ADB30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092" y="4523146"/>
            <a:ext cx="2771775" cy="1728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5F3BA-E2AD-4642-8EF6-C684AE8B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063" y="4377191"/>
            <a:ext cx="1992741" cy="20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5. Training and learning methods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9" y="1750663"/>
            <a:ext cx="8127523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bs-Latn-BA" dirty="0"/>
              <a:t>Condensed o</a:t>
            </a:r>
            <a:r>
              <a:rPr lang="en-US" dirty="0" err="1"/>
              <a:t>nline</a:t>
            </a:r>
            <a:r>
              <a:rPr lang="en-US" dirty="0"/>
              <a:t> lecture</a:t>
            </a:r>
            <a:r>
              <a:rPr lang="bs-Latn-BA" dirty="0"/>
              <a:t>s</a:t>
            </a:r>
            <a:r>
              <a:rPr lang="en-US" dirty="0"/>
              <a:t>. </a:t>
            </a:r>
            <a:endParaRPr lang="bs-Latn-BA" dirty="0"/>
          </a:p>
          <a:p>
            <a:pPr>
              <a:spcAft>
                <a:spcPts val="1200"/>
              </a:spcAft>
            </a:pPr>
            <a:r>
              <a:rPr lang="bs-Latn-BA" dirty="0"/>
              <a:t>Supported self-study </a:t>
            </a:r>
            <a:r>
              <a:rPr lang="en-US" dirty="0"/>
              <a:t>and group training. </a:t>
            </a:r>
            <a:endParaRPr lang="bs-Latn-BA" dirty="0"/>
          </a:p>
          <a:p>
            <a:pPr>
              <a:spcAft>
                <a:spcPts val="1200"/>
              </a:spcAft>
            </a:pPr>
            <a:r>
              <a:rPr lang="bs-Latn-BA" dirty="0"/>
              <a:t>Recommended reading &amp; project assignements.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FAC115-AD1D-469E-8CEE-0F0964C6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90" y="4907279"/>
            <a:ext cx="2474099" cy="1102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42687-E408-4163-8EF5-F23AF9DE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11" y="4500726"/>
            <a:ext cx="3808249" cy="1508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60A093-23C9-403E-A4AC-1100EE9DC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653" y="4593151"/>
            <a:ext cx="1706437" cy="15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ptx" id="{AE8E6D74-1B11-4748-AC68-BB99129FEB5C}" vid="{E67EB6DF-D0BA-494F-901D-824AB1914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KickOffMeeting_Template</Template>
  <TotalTime>4171</TotalTime>
  <Words>239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1. General information about course</vt:lpstr>
      <vt:lpstr>2. Description of the course </vt:lpstr>
      <vt:lpstr>3. Target group and prerequisites</vt:lpstr>
      <vt:lpstr>4. Learning outcomes</vt:lpstr>
      <vt:lpstr>5. Training and learning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Churilov</dc:creator>
  <cp:lastModifiedBy>Jelena Medić</cp:lastModifiedBy>
  <cp:revision>264</cp:revision>
  <dcterms:created xsi:type="dcterms:W3CDTF">2019-03-19T11:49:48Z</dcterms:created>
  <dcterms:modified xsi:type="dcterms:W3CDTF">2020-06-10T10:29:26Z</dcterms:modified>
</cp:coreProperties>
</file>