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0182" autoAdjust="0"/>
  </p:normalViewPr>
  <p:slideViewPr>
    <p:cSldViewPr snapToGrid="0">
      <p:cViewPr varScale="1">
        <p:scale>
          <a:sx n="79" d="100"/>
          <a:sy n="79" d="100"/>
        </p:scale>
        <p:origin x="15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 smtClean="0"/>
              <a:t>Template</a:t>
            </a:r>
            <a:r>
              <a:rPr lang="en-GB" sz="1500" baseline="0" dirty="0" smtClean="0"/>
              <a:t> for </a:t>
            </a:r>
            <a:r>
              <a:rPr lang="en-US" sz="1500" dirty="0" smtClean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b="1" dirty="0" smtClean="0"/>
              <a:t>Title of the course: </a:t>
            </a:r>
            <a:r>
              <a:rPr lang="en-US" b="1" dirty="0" smtClean="0">
                <a:solidFill>
                  <a:srgbClr val="0070C0"/>
                </a:solidFill>
              </a:rPr>
              <a:t>SEISMIC VULNERABILITY OF BUILDINGS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</a:t>
            </a:r>
            <a:r>
              <a:rPr lang="en-GB" b="1" dirty="0"/>
              <a:t>: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70C0"/>
                </a:solidFill>
              </a:rPr>
              <a:t>Elena </a:t>
            </a:r>
            <a:r>
              <a:rPr lang="en-GB" b="1" dirty="0" err="1" smtClean="0">
                <a:solidFill>
                  <a:srgbClr val="0070C0"/>
                </a:solidFill>
              </a:rPr>
              <a:t>Dumova-Jovanoska</a:t>
            </a:r>
            <a:endParaRPr lang="en-GB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 </a:t>
            </a:r>
            <a:r>
              <a:rPr lang="en-GB" b="1" dirty="0" smtClean="0">
                <a:solidFill>
                  <a:srgbClr val="0070C0"/>
                </a:solidFill>
              </a:rPr>
              <a:t>“</a:t>
            </a:r>
            <a:r>
              <a:rPr lang="en-GB" b="1" dirty="0" err="1" smtClean="0">
                <a:solidFill>
                  <a:srgbClr val="0070C0"/>
                </a:solidFill>
              </a:rPr>
              <a:t>Ss.Cyril</a:t>
            </a:r>
            <a:r>
              <a:rPr lang="en-GB" b="1" dirty="0" smtClean="0">
                <a:solidFill>
                  <a:srgbClr val="0070C0"/>
                </a:solidFill>
              </a:rPr>
              <a:t> and Methodius” University, Skopje</a:t>
            </a:r>
            <a:endParaRPr lang="en-GB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GB" b="1" dirty="0" smtClean="0"/>
              <a:t>E-mail: </a:t>
            </a:r>
            <a:r>
              <a:rPr lang="en-GB" b="1" dirty="0" smtClean="0">
                <a:solidFill>
                  <a:srgbClr val="0070C0"/>
                </a:solidFill>
              </a:rPr>
              <a:t>dumova@gf.ukim.edu.mk</a:t>
            </a:r>
            <a:endParaRPr lang="en-US" b="1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494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significant component of a loss model is a methodology to assess the </a:t>
            </a:r>
            <a:r>
              <a:rPr lang="en-US" sz="2000" b="1" dirty="0"/>
              <a:t>vulnerability</a:t>
            </a:r>
            <a:r>
              <a:rPr lang="en-US" sz="2000" dirty="0"/>
              <a:t> of the built environment. The seismic vulnerability of a structure can be described as its susceptibility to damage by ground shaking of a given intensity. The aim of a vulnerability assessment is to obtain the probability of a given level of damage to a given building type due to a scenario earthquake. The various methods for vulnerability assessment can be divided into two main categories: empirical or analytical, both of which can be used in hybrid methods. The most wider used methods are presented in this course</a:t>
            </a:r>
            <a:r>
              <a:rPr lang="en-US" sz="2000" dirty="0" smtClean="0"/>
              <a:t>.</a:t>
            </a:r>
          </a:p>
          <a:p>
            <a:pPr lvl="0">
              <a:spcBef>
                <a:spcPts val="300"/>
              </a:spcBef>
            </a:pPr>
            <a:r>
              <a:rPr lang="en-US" sz="1800" dirty="0"/>
              <a:t>Assessing and managing earthquake risk. </a:t>
            </a:r>
          </a:p>
          <a:p>
            <a:pPr lvl="0">
              <a:spcBef>
                <a:spcPts val="300"/>
              </a:spcBef>
            </a:pPr>
            <a:r>
              <a:rPr lang="en-US" sz="1800" dirty="0"/>
              <a:t>Overview on earthquake hazard assessment</a:t>
            </a:r>
          </a:p>
          <a:p>
            <a:pPr lvl="0">
              <a:spcBef>
                <a:spcPts val="300"/>
              </a:spcBef>
            </a:pPr>
            <a:r>
              <a:rPr lang="en-US" sz="1800" dirty="0"/>
              <a:t>Observation, characterization and prediction of strong ground motion</a:t>
            </a:r>
          </a:p>
          <a:p>
            <a:pPr lvl="0">
              <a:spcBef>
                <a:spcPts val="300"/>
              </a:spcBef>
            </a:pPr>
            <a:r>
              <a:rPr lang="en-US" sz="1800" dirty="0"/>
              <a:t>Overview on earthquake risk assessment</a:t>
            </a:r>
          </a:p>
          <a:p>
            <a:pPr lvl="0">
              <a:spcBef>
                <a:spcPts val="300"/>
              </a:spcBef>
            </a:pPr>
            <a:r>
              <a:rPr lang="en-US" sz="1800" dirty="0"/>
              <a:t>Vulnerability assessment of buildings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Empirical methods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Analytical methods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Target group </a:t>
            </a:r>
            <a:r>
              <a:rPr lang="en-GB" b="1" dirty="0"/>
              <a:t>and </a:t>
            </a:r>
            <a:r>
              <a:rPr lang="en-GB" b="1" dirty="0" smtClean="0"/>
              <a:t>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group/Learners profile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Master students of Structural Engineering </a:t>
            </a:r>
            <a:endParaRPr lang="en-GB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Pre</a:t>
            </a:r>
            <a:r>
              <a:rPr lang="en-GB" b="1" dirty="0" smtClean="0"/>
              <a:t>requisites (required </a:t>
            </a:r>
            <a:r>
              <a:rPr lang="en-GB" b="1" dirty="0" smtClean="0"/>
              <a:t>pre-knowledge </a:t>
            </a:r>
            <a:r>
              <a:rPr lang="en-GB" b="1" dirty="0" smtClean="0"/>
              <a:t>and experiences)</a:t>
            </a:r>
            <a:endParaRPr lang="en-US" b="1" dirty="0"/>
          </a:p>
          <a:p>
            <a:pPr>
              <a:spcAft>
                <a:spcPts val="1200"/>
              </a:spcAft>
            </a:pPr>
            <a:r>
              <a:rPr lang="en-US" dirty="0" smtClean="0"/>
              <a:t>Static and Dynamic analysis of structures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Basic </a:t>
            </a:r>
            <a:r>
              <a:rPr lang="en-US" dirty="0"/>
              <a:t>knowledge</a:t>
            </a:r>
            <a:r>
              <a:rPr lang="en-US" dirty="0" smtClean="0"/>
              <a:t> in probability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GB" b="1" dirty="0"/>
              <a:t>Learning </a:t>
            </a:r>
            <a:r>
              <a:rPr lang="en-GB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Clear understanding of terms; seismic hazard, seismic vulnerability and seismic risk</a:t>
            </a:r>
          </a:p>
          <a:p>
            <a:r>
              <a:rPr lang="en-US" dirty="0"/>
              <a:t>Awareness of different approaches for definition of seismic hazard</a:t>
            </a:r>
          </a:p>
          <a:p>
            <a:r>
              <a:rPr lang="en-US" dirty="0"/>
              <a:t>Understanding of different approaches for definition of vulnerability</a:t>
            </a:r>
          </a:p>
          <a:p>
            <a:r>
              <a:rPr lang="en-US" dirty="0"/>
              <a:t>Be able to use available Damage Probability Matrices and Vulnerability Curves </a:t>
            </a:r>
          </a:p>
          <a:p>
            <a:r>
              <a:rPr lang="en-US" dirty="0"/>
              <a:t>Be able to define steps in analytical procedure for definition of vulnerability functions</a:t>
            </a:r>
          </a:p>
        </p:txBody>
      </p:sp>
    </p:spTree>
    <p:extLst>
      <p:ext uri="{BB962C8B-B14F-4D97-AF65-F5344CB8AC3E}">
        <p14:creationId xmlns:p14="http://schemas.microsoft.com/office/powerpoint/2010/main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</a:t>
            </a:r>
            <a:r>
              <a:rPr lang="en-GB" b="1" dirty="0" smtClean="0"/>
              <a:t>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Self-guided learning </a:t>
            </a:r>
          </a:p>
          <a:p>
            <a:pPr lvl="0"/>
            <a:r>
              <a:rPr lang="en-US" dirty="0" smtClean="0"/>
              <a:t>Recommended reading, power point presentations, narrative videos, case studies </a:t>
            </a:r>
          </a:p>
          <a:p>
            <a:r>
              <a:rPr lang="en-US" dirty="0" smtClean="0"/>
              <a:t>Individual work on project assignments </a:t>
            </a:r>
            <a:endParaRPr lang="en-US" dirty="0" smtClean="0"/>
          </a:p>
          <a:p>
            <a:r>
              <a:rPr lang="en-US" dirty="0" smtClean="0"/>
              <a:t>On-line: quizzes, interaction during lectures, presentations of project assignments,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9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3927</TotalTime>
  <Words>307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User</cp:lastModifiedBy>
  <cp:revision>240</cp:revision>
  <dcterms:created xsi:type="dcterms:W3CDTF">2019-03-19T11:49:48Z</dcterms:created>
  <dcterms:modified xsi:type="dcterms:W3CDTF">2020-05-31T16:26:54Z</dcterms:modified>
</cp:coreProperties>
</file>