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0182" autoAdjust="0"/>
  </p:normalViewPr>
  <p:slideViewPr>
    <p:cSldViewPr snapToGrid="0">
      <p:cViewPr varScale="1">
        <p:scale>
          <a:sx n="79" d="100"/>
          <a:sy n="79" d="100"/>
        </p:scale>
        <p:origin x="150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01.6.2020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01.6.2020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ED27601-0623-429F-B57C-CA372A7F7E2E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8F7F37-EA84-4350-BBCA-63F1F6BFA34D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B399F0E-AC92-44B0-A853-5D77B410B5FB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4C402B5-5C67-4260-94A3-9E429F0B373F}"/>
              </a:ext>
            </a:extLst>
          </p:cNvPr>
          <p:cNvPicPr/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course: </a:t>
            </a:r>
            <a:r>
              <a:rPr lang="en-US" b="1" dirty="0" smtClean="0">
                <a:solidFill>
                  <a:srgbClr val="0070C0"/>
                </a:solidFill>
              </a:rPr>
              <a:t>SEISMIC DESIGN – EUROCODE 8</a:t>
            </a:r>
            <a:endParaRPr lang="en-GB" b="1" dirty="0" smtClean="0">
              <a:solidFill>
                <a:srgbClr val="0070C0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</a:t>
            </a:r>
            <a:r>
              <a:rPr lang="en-GB" b="1" dirty="0"/>
              <a:t>: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0070C0"/>
                </a:solidFill>
              </a:rPr>
              <a:t>Elena </a:t>
            </a:r>
            <a:r>
              <a:rPr lang="en-GB" b="1" dirty="0" err="1" smtClean="0">
                <a:solidFill>
                  <a:srgbClr val="0070C0"/>
                </a:solidFill>
              </a:rPr>
              <a:t>Dumova-Jovanoska</a:t>
            </a:r>
            <a:endParaRPr lang="en-GB" b="1" dirty="0" smtClean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r>
              <a:rPr lang="en-GB" b="1" dirty="0" smtClean="0"/>
              <a:t>Institution: </a:t>
            </a:r>
            <a:r>
              <a:rPr lang="en-GB" b="1" dirty="0" smtClean="0">
                <a:solidFill>
                  <a:srgbClr val="0070C0"/>
                </a:solidFill>
              </a:rPr>
              <a:t>“</a:t>
            </a:r>
            <a:r>
              <a:rPr lang="en-GB" b="1" dirty="0" err="1" smtClean="0">
                <a:solidFill>
                  <a:srgbClr val="0070C0"/>
                </a:solidFill>
              </a:rPr>
              <a:t>Ss.Cyril</a:t>
            </a:r>
            <a:r>
              <a:rPr lang="en-GB" b="1" dirty="0" smtClean="0">
                <a:solidFill>
                  <a:srgbClr val="0070C0"/>
                </a:solidFill>
              </a:rPr>
              <a:t> and Methodius” University, Skopje</a:t>
            </a:r>
          </a:p>
          <a:p>
            <a:pPr>
              <a:spcAft>
                <a:spcPts val="1200"/>
              </a:spcAft>
            </a:pPr>
            <a:r>
              <a:rPr lang="en-GB" b="1" dirty="0" smtClean="0"/>
              <a:t>E-mail: </a:t>
            </a:r>
            <a:r>
              <a:rPr lang="en-GB" b="1" dirty="0" smtClean="0">
                <a:solidFill>
                  <a:srgbClr val="0070C0"/>
                </a:solidFill>
              </a:rPr>
              <a:t>dumova@gf.ukim.edu.mk</a:t>
            </a:r>
            <a:endParaRPr lang="en-US" b="1" dirty="0">
              <a:solidFill>
                <a:srgbClr val="0070C0"/>
              </a:solidFill>
            </a:endParaRP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Scope </a:t>
            </a:r>
            <a:r>
              <a:rPr lang="en-US" sz="2000" dirty="0"/>
              <a:t>of EN 1998 </a:t>
            </a:r>
            <a:endParaRPr lang="en-US" sz="2000" dirty="0" smtClean="0"/>
          </a:p>
          <a:p>
            <a:r>
              <a:rPr lang="en-US" sz="2000" dirty="0" smtClean="0"/>
              <a:t>Performance requirements and compliance criteria </a:t>
            </a:r>
          </a:p>
          <a:p>
            <a:r>
              <a:rPr lang="en-US" sz="2000" dirty="0" smtClean="0"/>
              <a:t>Ground conditions and </a:t>
            </a:r>
            <a:r>
              <a:rPr lang="en-US" sz="2000" dirty="0"/>
              <a:t>seismic action </a:t>
            </a:r>
            <a:endParaRPr lang="en-US" sz="2000" dirty="0" smtClean="0"/>
          </a:p>
          <a:p>
            <a:r>
              <a:rPr lang="en-US" sz="2000" dirty="0" smtClean="0"/>
              <a:t>Design of buildings </a:t>
            </a:r>
          </a:p>
          <a:p>
            <a:pPr lvl="1"/>
            <a:r>
              <a:rPr lang="en-US" sz="1600" dirty="0"/>
              <a:t>Characteristics of earthquake resistant </a:t>
            </a:r>
            <a:r>
              <a:rPr lang="en-US" sz="1600" dirty="0" smtClean="0"/>
              <a:t>buildings</a:t>
            </a:r>
          </a:p>
          <a:p>
            <a:pPr lvl="1"/>
            <a:r>
              <a:rPr lang="en-US" sz="1600" dirty="0"/>
              <a:t>Criteria for structural </a:t>
            </a:r>
            <a:r>
              <a:rPr lang="en-US" sz="1600" dirty="0" smtClean="0"/>
              <a:t>regularity</a:t>
            </a:r>
          </a:p>
          <a:p>
            <a:r>
              <a:rPr lang="en-US" sz="2000" dirty="0"/>
              <a:t>Structural </a:t>
            </a:r>
            <a:r>
              <a:rPr lang="en-US" sz="2000" dirty="0" smtClean="0"/>
              <a:t>analysis</a:t>
            </a:r>
          </a:p>
          <a:p>
            <a:pPr lvl="1"/>
            <a:r>
              <a:rPr lang="en-US" sz="1600" dirty="0" smtClean="0"/>
              <a:t>Linear static analysis</a:t>
            </a:r>
          </a:p>
          <a:p>
            <a:pPr lvl="1"/>
            <a:r>
              <a:rPr lang="en-US" sz="1600" dirty="0" smtClean="0"/>
              <a:t>Spectral modal analysis</a:t>
            </a:r>
          </a:p>
          <a:p>
            <a:pPr lvl="1"/>
            <a:r>
              <a:rPr lang="en-US" sz="1600" dirty="0" smtClean="0"/>
              <a:t>Non-linear static analysis (push-over)</a:t>
            </a:r>
          </a:p>
          <a:p>
            <a:pPr lvl="1"/>
            <a:r>
              <a:rPr lang="en-US" sz="1600" dirty="0" smtClean="0"/>
              <a:t>Nonlinear dynamic analysis</a:t>
            </a:r>
          </a:p>
          <a:p>
            <a:r>
              <a:rPr lang="en-US" sz="2000" dirty="0"/>
              <a:t>Safety </a:t>
            </a:r>
            <a:r>
              <a:rPr lang="en-US" sz="2000" dirty="0" smtClean="0"/>
              <a:t>verifications</a:t>
            </a:r>
          </a:p>
          <a:p>
            <a:pPr lvl="1"/>
            <a:r>
              <a:rPr lang="en-US" sz="1600" dirty="0"/>
              <a:t>Ultimate limit </a:t>
            </a:r>
            <a:r>
              <a:rPr lang="en-US" sz="1600" dirty="0" smtClean="0"/>
              <a:t>state</a:t>
            </a:r>
          </a:p>
          <a:p>
            <a:pPr lvl="1"/>
            <a:r>
              <a:rPr lang="en-US" sz="1600" dirty="0"/>
              <a:t>Damage limitation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Master students of Structural Engineering </a:t>
            </a:r>
          </a:p>
          <a:p>
            <a:pPr>
              <a:spcAft>
                <a:spcPts val="1200"/>
              </a:spcAft>
            </a:pPr>
            <a:r>
              <a:rPr lang="en-GB" dirty="0"/>
              <a:t>Practicing </a:t>
            </a:r>
            <a:r>
              <a:rPr lang="en-GB" dirty="0" smtClean="0"/>
              <a:t>structural engineers.</a:t>
            </a: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endParaRPr lang="en-US" b="1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experiences)</a:t>
            </a:r>
            <a:endParaRPr lang="en-US" b="1" dirty="0"/>
          </a:p>
          <a:p>
            <a:pPr>
              <a:spcAft>
                <a:spcPts val="1200"/>
              </a:spcAft>
            </a:pPr>
            <a:r>
              <a:rPr lang="en-US" dirty="0" smtClean="0"/>
              <a:t>Static </a:t>
            </a:r>
            <a:r>
              <a:rPr lang="en-US" dirty="0"/>
              <a:t>and dynamic </a:t>
            </a:r>
            <a:r>
              <a:rPr lang="en-US" dirty="0" smtClean="0"/>
              <a:t>analysis; seismic design of </a:t>
            </a:r>
            <a:r>
              <a:rPr lang="en-US" dirty="0" smtClean="0"/>
              <a:t>structures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Basic knowledge </a:t>
            </a:r>
            <a:r>
              <a:rPr lang="en-US" dirty="0" smtClean="0"/>
              <a:t>of </a:t>
            </a:r>
            <a:r>
              <a:rPr lang="en-US" dirty="0" err="1" smtClean="0"/>
              <a:t>Eurocodes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Clear understanding of </a:t>
            </a:r>
            <a:r>
              <a:rPr lang="en-US" dirty="0" smtClean="0"/>
              <a:t>EC8 seismic design philosophy</a:t>
            </a:r>
          </a:p>
          <a:p>
            <a:r>
              <a:rPr lang="en-US" dirty="0" smtClean="0"/>
              <a:t>Understand the concept of ductility classes</a:t>
            </a:r>
          </a:p>
          <a:p>
            <a:r>
              <a:rPr lang="en-US" dirty="0" smtClean="0"/>
              <a:t>Be able to define and use design spectrum</a:t>
            </a:r>
          </a:p>
          <a:p>
            <a:r>
              <a:rPr lang="en-US" dirty="0" smtClean="0"/>
              <a:t>Understand four types of seismic analysis (two linear and two non-linear)</a:t>
            </a:r>
          </a:p>
          <a:p>
            <a:r>
              <a:rPr lang="en-US" dirty="0"/>
              <a:t>Be able to use </a:t>
            </a:r>
            <a:r>
              <a:rPr lang="en-US" dirty="0" smtClean="0"/>
              <a:t>two linear types of analysis</a:t>
            </a:r>
          </a:p>
          <a:p>
            <a:r>
              <a:rPr lang="en-US" dirty="0" smtClean="0"/>
              <a:t>Understand the concept of capacity design</a:t>
            </a:r>
          </a:p>
          <a:p>
            <a:r>
              <a:rPr lang="en-US" dirty="0" smtClean="0"/>
              <a:t>Understand the concept of safety verification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Self-guided learning </a:t>
            </a:r>
          </a:p>
          <a:p>
            <a:pPr lvl="0"/>
            <a:r>
              <a:rPr lang="en-US" dirty="0" smtClean="0"/>
              <a:t>Recommended reading, power point presentations, narrative videos, case studies </a:t>
            </a:r>
          </a:p>
          <a:p>
            <a:r>
              <a:rPr lang="en-US" dirty="0" smtClean="0"/>
              <a:t>Individual work on project assignments </a:t>
            </a:r>
          </a:p>
          <a:p>
            <a:r>
              <a:rPr lang="en-US" dirty="0" smtClean="0"/>
              <a:t>On-line: quizzes, interaction during lectures, presentations of project assignments,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4185</TotalTime>
  <Words>225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User</cp:lastModifiedBy>
  <cp:revision>249</cp:revision>
  <dcterms:created xsi:type="dcterms:W3CDTF">2019-03-19T11:49:48Z</dcterms:created>
  <dcterms:modified xsi:type="dcterms:W3CDTF">2020-06-01T17:31:48Z</dcterms:modified>
</cp:coreProperties>
</file>