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>
      <p:cViewPr varScale="1">
        <p:scale>
          <a:sx n="97" d="100"/>
          <a:sy n="97" d="100"/>
        </p:scale>
        <p:origin x="84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95A3AFB-1D62-47FE-9C85-2FB0E95D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sp>
        <p:nvSpPr>
          <p:cNvPr id="16" name="Subtitle 2">
            <a:extLst>
              <a:ext uri="{FF2B5EF4-FFF2-40B4-BE49-F238E27FC236}">
                <a16:creationId xmlns="" xmlns:a16="http://schemas.microsoft.com/office/drawing/2014/main" id="{704035AD-F711-483A-A8E2-F4068892FF9E}"/>
              </a:ext>
            </a:extLst>
          </p:cNvPr>
          <p:cNvSpPr txBox="1">
            <a:spLocks/>
          </p:cNvSpPr>
          <p:nvPr userDrawn="1"/>
        </p:nvSpPr>
        <p:spPr>
          <a:xfrm>
            <a:off x="1524000" y="2848255"/>
            <a:ext cx="9144000" cy="36512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Template for LLL Courses</a:t>
            </a:r>
            <a:endParaRPr lang="mk-MK" sz="1500" dirty="0"/>
          </a:p>
        </p:txBody>
      </p:sp>
      <p:sp>
        <p:nvSpPr>
          <p:cNvPr id="21" name="Text Placeholder 20">
            <a:extLst>
              <a:ext uri="{FF2B5EF4-FFF2-40B4-BE49-F238E27FC236}">
                <a16:creationId xmlns="" xmlns:a16="http://schemas.microsoft.com/office/drawing/2014/main" id="{8FA28686-2554-4068-8953-C5E69ADF93D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4442909"/>
            <a:ext cx="9144000" cy="428115"/>
          </a:xfrm>
        </p:spPr>
        <p:txBody>
          <a:bodyPr/>
          <a:lstStyle>
            <a:lvl1pPr marL="0" indent="0">
              <a:buNone/>
              <a:defRPr sz="2100"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Presenter:</a:t>
            </a:r>
            <a:endParaRPr lang="mk-MK" dirty="0"/>
          </a:p>
        </p:txBody>
      </p:sp>
      <p:sp>
        <p:nvSpPr>
          <p:cNvPr id="24" name="Text Placeholder 20">
            <a:extLst>
              <a:ext uri="{FF2B5EF4-FFF2-40B4-BE49-F238E27FC236}">
                <a16:creationId xmlns="" xmlns:a16="http://schemas.microsoft.com/office/drawing/2014/main" id="{EB3EA063-D85A-4957-A4FD-DA8A9D575E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5080257"/>
            <a:ext cx="9144000" cy="428115"/>
          </a:xfrm>
        </p:spPr>
        <p:txBody>
          <a:bodyPr>
            <a:normAutofit/>
          </a:bodyPr>
          <a:lstStyle>
            <a:lvl1pPr marL="0" indent="0">
              <a:buNone/>
              <a:defRPr sz="1800" b="0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University/Organization:</a:t>
            </a:r>
            <a:endParaRPr lang="mk-MK" dirty="0"/>
          </a:p>
        </p:txBody>
      </p:sp>
      <p:pic>
        <p:nvPicPr>
          <p:cNvPr id="27" name="Picture 26">
            <a:extLst>
              <a:ext uri="{FF2B5EF4-FFF2-40B4-BE49-F238E27FC236}">
                <a16:creationId xmlns="" xmlns:a16="http://schemas.microsoft.com/office/drawing/2014/main" id="{FEB8C196-A3DA-4EEA-81B0-F00A48C3C3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8000" y="0"/>
            <a:ext cx="3600000" cy="791452"/>
          </a:xfrm>
          <a:prstGeom prst="rect">
            <a:avLst/>
          </a:prstGeom>
        </p:spPr>
      </p:pic>
      <p:pic>
        <p:nvPicPr>
          <p:cNvPr id="8" name="Picture 2" descr="C:\Users\DELL\Downloads\All4R&amp;amp;D_logo.png">
            <a:extLst>
              <a:ext uri="{FF2B5EF4-FFF2-40B4-BE49-F238E27FC236}">
                <a16:creationId xmlns="" xmlns:a16="http://schemas.microsoft.com/office/drawing/2014/main" id="{750B8549-E734-4F33-A865-41391EF069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444186" y="703349"/>
            <a:ext cx="9303629" cy="13176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752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68587E-D955-4489-BDCB-63FF22046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000"/>
            <a:ext cx="10515600" cy="9346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66B719B-B8EB-4993-8318-FFE141B2D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7F06845-838A-48EB-9B87-713A2C730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="" xmlns:a16="http://schemas.microsoft.com/office/drawing/2014/main" id="{08C25E0F-5786-4256-B5D8-932BC7F2B575}"/>
              </a:ext>
            </a:extLst>
          </p:cNvPr>
          <p:cNvGrpSpPr/>
          <p:nvPr userDrawn="1"/>
        </p:nvGrpSpPr>
        <p:grpSpPr>
          <a:xfrm>
            <a:off x="0" y="756000"/>
            <a:ext cx="108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="" xmlns:a16="http://schemas.microsoft.com/office/drawing/2014/main" id="{20859BBB-A017-49FF-AF1B-84E3675A8A11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="" xmlns:a16="http://schemas.microsoft.com/office/drawing/2014/main" id="{AC5B713B-5567-4373-A85B-6026BC93B38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="" xmlns:a16="http://schemas.microsoft.com/office/drawing/2014/main" id="{CA7D2ABB-6CDB-4DF5-A18C-0828D2D3E5A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="" xmlns:a16="http://schemas.microsoft.com/office/drawing/2014/main" id="{6613B345-01BF-474F-8219-D123A14B8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BED27601-0623-429F-B57C-CA372A7F7E2E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49312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25638D-B17B-4A61-BE28-1391E00A4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545"/>
            <a:ext cx="105156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6563752-7211-4DD0-B8FD-C0074E66FD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00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C8396FD-551E-4DB2-95E0-0F6A77439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3557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C5D9D57-EBE2-4392-99AD-CAFC2EE28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8" name="squares">
            <a:extLst>
              <a:ext uri="{FF2B5EF4-FFF2-40B4-BE49-F238E27FC236}">
                <a16:creationId xmlns="" xmlns:a16="http://schemas.microsoft.com/office/drawing/2014/main" id="{36EF0EBC-BD60-48F9-BAE4-9B6108BBE477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9" name="Rounded Rectangle 7">
              <a:extLst>
                <a:ext uri="{FF2B5EF4-FFF2-40B4-BE49-F238E27FC236}">
                  <a16:creationId xmlns="" xmlns:a16="http://schemas.microsoft.com/office/drawing/2014/main" id="{86D8FB4D-FE85-4AC7-9680-1D96B37AC8CB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ed Rectangle 8">
              <a:extLst>
                <a:ext uri="{FF2B5EF4-FFF2-40B4-BE49-F238E27FC236}">
                  <a16:creationId xmlns="" xmlns:a16="http://schemas.microsoft.com/office/drawing/2014/main" id="{A437606E-0DD1-4C5B-834B-76F95576DFCC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1" name="Round Same Side Corner Rectangle 9">
              <a:extLst>
                <a:ext uri="{FF2B5EF4-FFF2-40B4-BE49-F238E27FC236}">
                  <a16:creationId xmlns="" xmlns:a16="http://schemas.microsoft.com/office/drawing/2014/main" id="{E1B658AD-4898-49C5-8F01-99CD6E93070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5" name="Picture 2" descr="C:\Users\DELL\Downloads\All4R&amp;amp;D_logo.png">
            <a:extLst>
              <a:ext uri="{FF2B5EF4-FFF2-40B4-BE49-F238E27FC236}">
                <a16:creationId xmlns="" xmlns:a16="http://schemas.microsoft.com/office/drawing/2014/main" id="{43148599-8377-4C18-B180-5954E1FD26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0C8F7F37-EA84-4350-BBCA-63F1F6BFA34D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55277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6ACA2E-2E8C-495F-BF57-6EC9C0F37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545"/>
            <a:ext cx="10515600" cy="93414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mk-MK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65A5086-01C1-45EA-A843-12F127251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001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F2CA437-CC04-4C74-A345-60B7AD9AA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0001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E4DA6A87-ECCB-4EE4-9A57-A94CAA361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457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08ED7A6-6F7F-4C65-BB3A-F44CB3C55D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457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EA5A8863-508E-4923-BC5C-D32BA5885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10" name="squares">
            <a:extLst>
              <a:ext uri="{FF2B5EF4-FFF2-40B4-BE49-F238E27FC236}">
                <a16:creationId xmlns="" xmlns:a16="http://schemas.microsoft.com/office/drawing/2014/main" id="{0A6BDFBA-1E89-47F3-9A38-7986FA2EFAC7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11" name="Rounded Rectangle 7">
              <a:extLst>
                <a:ext uri="{FF2B5EF4-FFF2-40B4-BE49-F238E27FC236}">
                  <a16:creationId xmlns="" xmlns:a16="http://schemas.microsoft.com/office/drawing/2014/main" id="{95DEB342-75AA-44DE-902D-9ECF879A306D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2" name="Rounded Rectangle 8">
              <a:extLst>
                <a:ext uri="{FF2B5EF4-FFF2-40B4-BE49-F238E27FC236}">
                  <a16:creationId xmlns="" xmlns:a16="http://schemas.microsoft.com/office/drawing/2014/main" id="{5FC02211-52EF-470A-9110-C79DE0D512AE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3" name="Round Same Side Corner Rectangle 9">
              <a:extLst>
                <a:ext uri="{FF2B5EF4-FFF2-40B4-BE49-F238E27FC236}">
                  <a16:creationId xmlns="" xmlns:a16="http://schemas.microsoft.com/office/drawing/2014/main" id="{EE4F6A8F-A1F4-47B6-A017-5A05DBA2A7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7" name="Picture 2" descr="C:\Users\DELL\Downloads\All4R&amp;amp;D_logo.png">
            <a:extLst>
              <a:ext uri="{FF2B5EF4-FFF2-40B4-BE49-F238E27FC236}">
                <a16:creationId xmlns="" xmlns:a16="http://schemas.microsoft.com/office/drawing/2014/main" id="{AA9E0EE7-1480-4F32-935E-70DE26C56F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EB399F0E-AC92-44B0-A853-5D77B410B5FB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83149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4C71A8-C980-417E-AAAE-BFEC6FAC7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545"/>
            <a:ext cx="105156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38D5C2A-0CB8-460B-8363-414116778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6" name="squares">
            <a:extLst>
              <a:ext uri="{FF2B5EF4-FFF2-40B4-BE49-F238E27FC236}">
                <a16:creationId xmlns="" xmlns:a16="http://schemas.microsoft.com/office/drawing/2014/main" id="{863B4A8C-EB25-467C-8F7A-B0E073312B91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7" name="Rounded Rectangle 7">
              <a:extLst>
                <a:ext uri="{FF2B5EF4-FFF2-40B4-BE49-F238E27FC236}">
                  <a16:creationId xmlns="" xmlns:a16="http://schemas.microsoft.com/office/drawing/2014/main" id="{84B2C8E6-7FBE-496D-B6E1-8B7E8E34CC86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8" name="Rounded Rectangle 8">
              <a:extLst>
                <a:ext uri="{FF2B5EF4-FFF2-40B4-BE49-F238E27FC236}">
                  <a16:creationId xmlns="" xmlns:a16="http://schemas.microsoft.com/office/drawing/2014/main" id="{DF0CB558-E354-4B21-AF51-26B58DEBD81B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 Same Side Corner Rectangle 9">
              <a:extLst>
                <a:ext uri="{FF2B5EF4-FFF2-40B4-BE49-F238E27FC236}">
                  <a16:creationId xmlns="" xmlns:a16="http://schemas.microsoft.com/office/drawing/2014/main" id="{5FC5A36C-E761-4AB7-ADA3-38DB03A7D5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="" xmlns:a16="http://schemas.microsoft.com/office/drawing/2014/main" id="{143632D6-D46A-401B-B2AE-C9CDC17FB95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64C402B5-5C67-4260-94A3-9E429F0B373F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94299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2885E43-A26E-4349-AC5E-557E7E9F1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0EF0E7F-A08C-4813-A684-245A657E3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0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E0C9918-4525-4851-957B-A1215D9A0C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="" xmlns:a16="http://schemas.microsoft.com/office/drawing/2014/main" id="{4011F226-5FB7-49A7-BF24-7EC55AB1C41F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="" xmlns:a16="http://schemas.microsoft.com/office/drawing/2014/main" id="{6F19FF6C-52F0-49F1-A1F9-596EC24E751F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="" xmlns:a16="http://schemas.microsoft.com/office/drawing/2014/main" id="{2AC10D5A-9D7A-4BC9-8F64-DAB3CB283E6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="" xmlns:a16="http://schemas.microsoft.com/office/drawing/2014/main" id="{499A4AC1-DB3D-433A-B640-34F34DB9A35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AF05C187-05A0-495B-AF60-25EE48A0E688}"/>
              </a:ext>
            </a:extLst>
          </p:cNvPr>
          <p:cNvSpPr txBox="1"/>
          <p:nvPr userDrawn="1"/>
        </p:nvSpPr>
        <p:spPr>
          <a:xfrm>
            <a:off x="1080001" y="6356352"/>
            <a:ext cx="737371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750" b="1" dirty="0">
                <a:solidFill>
                  <a:schemeClr val="bg1">
                    <a:lumMod val="65000"/>
                  </a:schemeClr>
                </a:solidFill>
              </a:rPr>
              <a:t>Agreement number – 2018 – 3234 / 001 – 001 </a:t>
            </a:r>
          </a:p>
          <a:p>
            <a:pPr algn="l"/>
            <a:r>
              <a:rPr lang="en-US" sz="750" b="1" dirty="0">
                <a:solidFill>
                  <a:schemeClr val="bg1">
                    <a:lumMod val="65000"/>
                  </a:schemeClr>
                </a:solidFill>
              </a:rPr>
              <a:t>Project reference number – 598719-EPP-1-2018-1-MK-EPPKA2-CBHE-JP</a:t>
            </a:r>
            <a:endParaRPr lang="mk-MK" sz="75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210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1. General information about </a:t>
            </a:r>
            <a:r>
              <a:rPr lang="en-US" b="1" dirty="0" smtClean="0"/>
              <a:t>the Innovative teaching practice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750663"/>
            <a:ext cx="9140700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400" b="1" dirty="0" smtClean="0"/>
              <a:t>Title:</a:t>
            </a:r>
            <a:r>
              <a:rPr lang="mk-MK" sz="2400" b="1" dirty="0" smtClean="0"/>
              <a:t> </a:t>
            </a:r>
            <a:r>
              <a:rPr lang="en-US" sz="2400" b="1" dirty="0" smtClean="0"/>
              <a:t>Real –time remote laboratory</a:t>
            </a:r>
            <a:endParaRPr lang="en-US" sz="2400" b="1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en-US" sz="2400" b="1" dirty="0" smtClean="0"/>
              <a:t> &gt;&gt;  </a:t>
            </a:r>
            <a:r>
              <a:rPr lang="en-US" sz="2400" b="1" dirty="0" smtClean="0"/>
              <a:t>Remote experimental work</a:t>
            </a:r>
            <a:endParaRPr lang="en-GB" sz="2400" dirty="0" smtClean="0"/>
          </a:p>
          <a:p>
            <a:pPr marL="0" indent="0">
              <a:spcAft>
                <a:spcPts val="1200"/>
              </a:spcAft>
              <a:buNone/>
            </a:pPr>
            <a:endParaRPr lang="en-GB" dirty="0" smtClean="0"/>
          </a:p>
          <a:p>
            <a:pPr>
              <a:spcAft>
                <a:spcPts val="1200"/>
              </a:spcAft>
            </a:pPr>
            <a:r>
              <a:rPr lang="en-GB" b="1" dirty="0" smtClean="0"/>
              <a:t>Professor:  </a:t>
            </a:r>
            <a:r>
              <a:rPr lang="en-GB" b="1" dirty="0" smtClean="0"/>
              <a:t>Simona </a:t>
            </a:r>
            <a:r>
              <a:rPr lang="en-GB" b="1" dirty="0" err="1" smtClean="0"/>
              <a:t>Bogoevska</a:t>
            </a:r>
            <a:r>
              <a:rPr lang="en-GB" b="1" dirty="0" smtClean="0"/>
              <a:t> </a:t>
            </a:r>
          </a:p>
          <a:p>
            <a:pPr>
              <a:spcAft>
                <a:spcPts val="1200"/>
              </a:spcAft>
            </a:pPr>
            <a:r>
              <a:rPr lang="en-GB" b="1" dirty="0" smtClean="0"/>
              <a:t>Institution</a:t>
            </a:r>
            <a:r>
              <a:rPr lang="en-GB" b="1" dirty="0" smtClean="0"/>
              <a:t>: University of Ss. Cyril and Methodius Skopje</a:t>
            </a:r>
          </a:p>
          <a:p>
            <a:pPr>
              <a:spcAft>
                <a:spcPts val="1200"/>
              </a:spcAft>
            </a:pPr>
            <a:r>
              <a:rPr lang="en-GB" b="1" dirty="0" smtClean="0"/>
              <a:t>Mail: </a:t>
            </a:r>
            <a:r>
              <a:rPr lang="en-GB" b="1" dirty="0" smtClean="0"/>
              <a:t>simona.bogoevska@gf.ukim.edu.mk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443" y="1865824"/>
            <a:ext cx="2914650" cy="397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1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2. Description of the innovative teaching practice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2020654"/>
            <a:ext cx="5919278" cy="4351338"/>
          </a:xfrm>
        </p:spPr>
        <p:txBody>
          <a:bodyPr>
            <a:normAutofit fontScale="62500" lnSpcReduction="20000"/>
          </a:bodyPr>
          <a:lstStyle/>
          <a:p>
            <a:pPr algn="just">
              <a:buFontTx/>
              <a:buChar char="-"/>
            </a:pPr>
            <a:r>
              <a:rPr lang="en-GB" dirty="0" smtClean="0"/>
              <a:t>Each </a:t>
            </a:r>
            <a:r>
              <a:rPr lang="en-GB" dirty="0" smtClean="0"/>
              <a:t>participant in the course will </a:t>
            </a:r>
            <a:r>
              <a:rPr lang="en-GB" dirty="0" smtClean="0"/>
              <a:t>select an available lab experiment from a provided list of  web platforms.</a:t>
            </a:r>
          </a:p>
          <a:p>
            <a:pPr marL="0" indent="0" algn="just">
              <a:buNone/>
            </a:pPr>
            <a:endParaRPr lang="en-GB" dirty="0" smtClean="0"/>
          </a:p>
          <a:p>
            <a:pPr algn="just">
              <a:buFontTx/>
              <a:buChar char="-"/>
            </a:pPr>
            <a:r>
              <a:rPr lang="en-GB" dirty="0" smtClean="0"/>
              <a:t>The list of offered remote laboratories is predefined with involved companies .</a:t>
            </a:r>
          </a:p>
          <a:p>
            <a:pPr marL="0" indent="0" algn="just">
              <a:buNone/>
            </a:pPr>
            <a:endParaRPr lang="en-GB" dirty="0" smtClean="0"/>
          </a:p>
          <a:p>
            <a:pPr algn="just">
              <a:buFontTx/>
              <a:buChar char="-"/>
            </a:pPr>
            <a:r>
              <a:rPr lang="en-GB" dirty="0" smtClean="0"/>
              <a:t>A specific case study will be appointed , and it will include conducting laboratory experiment. </a:t>
            </a:r>
            <a:endParaRPr lang="en-GB" dirty="0" smtClean="0"/>
          </a:p>
          <a:p>
            <a:pPr marL="0" indent="0" algn="just">
              <a:buNone/>
            </a:pPr>
            <a:endParaRPr lang="en-GB" sz="1800" dirty="0" smtClean="0"/>
          </a:p>
          <a:p>
            <a:pPr algn="just">
              <a:buFontTx/>
              <a:buChar char="-"/>
            </a:pPr>
            <a:r>
              <a:rPr lang="en-GB" dirty="0" smtClean="0"/>
              <a:t>Depending on the covered curriculum, the laboratory web platform can be organised either as: </a:t>
            </a:r>
          </a:p>
          <a:p>
            <a:pPr marL="514350" indent="-514350" algn="just">
              <a:buAutoNum type="romanLcParenR"/>
            </a:pPr>
            <a:r>
              <a:rPr lang="en-GB" dirty="0" smtClean="0"/>
              <a:t>real-time autonomous laboratory</a:t>
            </a:r>
          </a:p>
          <a:p>
            <a:pPr marL="514350" indent="-514350" algn="just">
              <a:buFont typeface="Arial" panose="020B0604020202020204" pitchFamily="34" charset="0"/>
              <a:buAutoNum type="romanLcParenR"/>
            </a:pPr>
            <a:r>
              <a:rPr lang="en-GB" dirty="0"/>
              <a:t>r</a:t>
            </a:r>
            <a:r>
              <a:rPr lang="en-GB" dirty="0" smtClean="0"/>
              <a:t>eal-time </a:t>
            </a:r>
            <a:r>
              <a:rPr lang="en-GB" dirty="0"/>
              <a:t>remote </a:t>
            </a:r>
            <a:r>
              <a:rPr lang="en-GB" dirty="0" smtClean="0"/>
              <a:t>(one-on-one) </a:t>
            </a:r>
            <a:r>
              <a:rPr lang="en-GB" dirty="0"/>
              <a:t>communication with </a:t>
            </a:r>
            <a:r>
              <a:rPr lang="en-GB" dirty="0" smtClean="0"/>
              <a:t>lab </a:t>
            </a:r>
            <a:r>
              <a:rPr lang="en-GB" dirty="0"/>
              <a:t>staff </a:t>
            </a:r>
            <a:endParaRPr lang="en-GB" dirty="0" smtClean="0"/>
          </a:p>
          <a:p>
            <a:pPr marL="514350" indent="-514350" algn="just">
              <a:buAutoNum type="romanLcParenR"/>
            </a:pPr>
            <a:r>
              <a:rPr lang="en-GB"/>
              <a:t>real-time </a:t>
            </a:r>
            <a:r>
              <a:rPr lang="en-GB" smtClean="0"/>
              <a:t>simulation-based </a:t>
            </a:r>
            <a:r>
              <a:rPr lang="en-GB" dirty="0" smtClean="0"/>
              <a:t>“experiments” for software developers</a:t>
            </a:r>
            <a:endParaRPr lang="en-GB" dirty="0" smtClean="0"/>
          </a:p>
          <a:p>
            <a:pPr marL="0" indent="0" algn="just">
              <a:buNone/>
            </a:pPr>
            <a:endParaRPr lang="en-GB" dirty="0" smtClean="0"/>
          </a:p>
          <a:p>
            <a:pPr algn="just">
              <a:buFontTx/>
              <a:buChar char="-"/>
            </a:pPr>
            <a:r>
              <a:rPr lang="en-GB" dirty="0" smtClean="0"/>
              <a:t>Results and data will be directly applied and included in the appointed case study.</a:t>
            </a:r>
          </a:p>
          <a:p>
            <a:pPr marL="0" indent="0" algn="just">
              <a:buNone/>
            </a:pPr>
            <a:endParaRPr lang="en-GB" dirty="0" smtClean="0"/>
          </a:p>
          <a:p>
            <a:pPr algn="just">
              <a:buFontTx/>
              <a:buChar char="-"/>
            </a:pPr>
            <a:r>
              <a:rPr lang="en-GB" dirty="0" smtClean="0"/>
              <a:t>Companies will be directly involved via the laboratory web platforms</a:t>
            </a:r>
            <a:endParaRPr lang="en-GB" dirty="0"/>
          </a:p>
          <a:p>
            <a:pPr marL="0" indent="0" algn="just">
              <a:buNone/>
            </a:pPr>
            <a:endParaRPr lang="en-GB" dirty="0" smtClean="0"/>
          </a:p>
          <a:p>
            <a:pPr algn="just">
              <a:buFontTx/>
              <a:buChar char="-"/>
            </a:pPr>
            <a:endParaRPr lang="en-GB" dirty="0" smtClean="0"/>
          </a:p>
          <a:p>
            <a:pPr algn="just">
              <a:buFontTx/>
              <a:buChar char="-"/>
            </a:pP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7984067" y="2489202"/>
            <a:ext cx="3344333" cy="2946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9067800" y="2836333"/>
            <a:ext cx="1464733" cy="45719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Tower monitoring lab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7912600" y="2020654"/>
            <a:ext cx="368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select your laboratory</a:t>
            </a:r>
            <a:endParaRPr lang="en-US" b="1" dirty="0" smtClean="0"/>
          </a:p>
        </p:txBody>
      </p:sp>
      <p:sp>
        <p:nvSpPr>
          <p:cNvPr id="29" name="Rectangle 28"/>
          <p:cNvSpPr/>
          <p:nvPr/>
        </p:nvSpPr>
        <p:spPr>
          <a:xfrm>
            <a:off x="9067798" y="3743057"/>
            <a:ext cx="1464733" cy="45719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Concrete </a:t>
            </a:r>
          </a:p>
          <a:p>
            <a:pPr algn="ctr"/>
            <a:r>
              <a:rPr lang="en-US" sz="1400" dirty="0" smtClean="0"/>
              <a:t>testing lab</a:t>
            </a:r>
            <a:endParaRPr lang="en-US" sz="1400" dirty="0"/>
          </a:p>
        </p:txBody>
      </p:sp>
      <p:sp>
        <p:nvSpPr>
          <p:cNvPr id="30" name="Rectangle 29"/>
          <p:cNvSpPr/>
          <p:nvPr/>
        </p:nvSpPr>
        <p:spPr>
          <a:xfrm>
            <a:off x="9067798" y="4649781"/>
            <a:ext cx="1464733" cy="45719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Simulation testing </a:t>
            </a:r>
            <a:endParaRPr lang="en-US" sz="1400" dirty="0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6337800" y="3293532"/>
            <a:ext cx="2247400" cy="906724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866465" y="4803760"/>
            <a:ext cx="1608666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637865" y="4084118"/>
            <a:ext cx="1837266" cy="43417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Content Placeholder 7">
            <a:extLst>
              <a:ext uri="{FF2B5EF4-FFF2-40B4-BE49-F238E27FC236}">
                <a16:creationId xmlns:a16="http://schemas.microsoft.com/office/drawing/2014/main" xmlns="" id="{B031D9C3-124F-423C-A787-B78F4BDB07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714" y="2522251"/>
            <a:ext cx="2190899" cy="1104655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714" y="3659956"/>
            <a:ext cx="2219766" cy="887906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969"/>
          <a:stretch/>
        </p:blipFill>
        <p:spPr>
          <a:xfrm>
            <a:off x="8704714" y="4615618"/>
            <a:ext cx="2219766" cy="692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57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3. Duration and Target group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3782" y="1750663"/>
            <a:ext cx="9056918" cy="4351338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Duration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4 weeks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Target group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	Students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	Professionals</a:t>
            </a:r>
          </a:p>
          <a:p>
            <a:pPr marL="0" indent="0">
              <a:spcAft>
                <a:spcPts val="1200"/>
              </a:spcAft>
              <a:buNone/>
            </a:pPr>
            <a:endParaRPr lang="en-GB" b="1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Involvement of industry or third parties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	YES</a:t>
            </a:r>
            <a:endParaRPr lang="en-GB" b="1" dirty="0"/>
          </a:p>
          <a:p>
            <a:pPr marL="0" indent="0">
              <a:spcAft>
                <a:spcPts val="1200"/>
              </a:spcAft>
              <a:buNone/>
            </a:pPr>
            <a:endParaRPr lang="en-GB" dirty="0" smtClean="0"/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07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4. </a:t>
            </a:r>
            <a:r>
              <a:rPr lang="en-US" b="1" dirty="0" smtClean="0"/>
              <a:t>Skills </a:t>
            </a:r>
            <a:r>
              <a:rPr lang="en-US" b="1" dirty="0"/>
              <a:t>to be acquired/ improved: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999" y="1750663"/>
            <a:ext cx="9774813" cy="4351338"/>
          </a:xfrm>
        </p:spPr>
        <p:txBody>
          <a:bodyPr>
            <a:normAutofit/>
          </a:bodyPr>
          <a:lstStyle/>
          <a:p>
            <a:pPr lvl="0" algn="just"/>
            <a:r>
              <a:rPr lang="en-US" i="1" dirty="0"/>
              <a:t>Soft skills – People related skills</a:t>
            </a:r>
            <a:r>
              <a:rPr lang="en-US" dirty="0"/>
              <a:t>: direct impact on Communication and Interpersonal </a:t>
            </a:r>
            <a:r>
              <a:rPr lang="en-US" dirty="0" smtClean="0"/>
              <a:t>skills </a:t>
            </a:r>
            <a:r>
              <a:rPr lang="en-US" sz="1600" dirty="0" smtClean="0">
                <a:solidFill>
                  <a:prstClr val="black"/>
                </a:solidFill>
              </a:rPr>
              <a:t>(e.g. via discussions and planning lab work with appointed company staff)</a:t>
            </a:r>
            <a:endParaRPr lang="en-US" dirty="0" smtClean="0"/>
          </a:p>
          <a:p>
            <a:pPr marL="0" lvl="0" indent="0" algn="just">
              <a:buNone/>
            </a:pPr>
            <a:endParaRPr lang="en-GB" dirty="0"/>
          </a:p>
          <a:p>
            <a:pPr lvl="0" algn="just"/>
            <a:r>
              <a:rPr lang="en-US" i="1" dirty="0" smtClean="0"/>
              <a:t>Hard skills – Conceptual/thinking skills</a:t>
            </a:r>
            <a:r>
              <a:rPr lang="en-US" dirty="0" smtClean="0"/>
              <a:t>: direct impact on Analytic thinking </a:t>
            </a:r>
            <a:r>
              <a:rPr lang="en-US" sz="1600" dirty="0" smtClean="0"/>
              <a:t>(e.g. enhance learning by evaluating </a:t>
            </a:r>
            <a:r>
              <a:rPr lang="en-US" sz="1600" dirty="0" smtClean="0"/>
              <a:t>experimental data, gained with involvement in all stages of planning and obtaining </a:t>
            </a:r>
            <a:r>
              <a:rPr lang="en-US" sz="1600" dirty="0" smtClean="0"/>
              <a:t>) </a:t>
            </a:r>
            <a:r>
              <a:rPr lang="en-US" dirty="0">
                <a:solidFill>
                  <a:prstClr val="black"/>
                </a:solidFill>
              </a:rPr>
              <a:t>indirect impact on </a:t>
            </a:r>
            <a:r>
              <a:rPr lang="en-US" dirty="0" smtClean="0">
                <a:solidFill>
                  <a:prstClr val="black"/>
                </a:solidFill>
              </a:rPr>
              <a:t>Presentation skills (</a:t>
            </a:r>
            <a:r>
              <a:rPr lang="en-US" sz="1600" dirty="0" smtClean="0"/>
              <a:t>e.g. presenting full case study at the finalization of the course</a:t>
            </a:r>
            <a:r>
              <a:rPr lang="en-US" sz="2000" dirty="0" smtClean="0"/>
              <a:t>)</a:t>
            </a:r>
            <a:endParaRPr lang="en-US" sz="2000" dirty="0"/>
          </a:p>
          <a:p>
            <a:pPr marL="0" indent="0" algn="just">
              <a:buNone/>
            </a:pPr>
            <a:endParaRPr lang="en-US" sz="1600" dirty="0" smtClean="0"/>
          </a:p>
          <a:p>
            <a:pPr marL="0" lvl="0" indent="0" algn="just">
              <a:buNone/>
            </a:pPr>
            <a:endParaRPr lang="en-GB" dirty="0"/>
          </a:p>
          <a:p>
            <a:pPr marL="171450" lvl="1" algn="just">
              <a:spcBef>
                <a:spcPts val="750"/>
              </a:spcBef>
            </a:pPr>
            <a:r>
              <a:rPr lang="en-US" sz="2100" i="1" dirty="0"/>
              <a:t>Business skills: direct impact on Creativity/innovation </a:t>
            </a:r>
            <a:r>
              <a:rPr lang="en-US" sz="1600" dirty="0" smtClean="0"/>
              <a:t>(e.g. creating appropriate lab program) </a:t>
            </a:r>
            <a:r>
              <a:rPr lang="en-US" sz="2100" i="1" dirty="0"/>
              <a:t>in</a:t>
            </a:r>
            <a:r>
              <a:rPr lang="en-US" sz="2100" i="1" dirty="0" smtClean="0"/>
              <a:t>direct </a:t>
            </a:r>
            <a:r>
              <a:rPr lang="en-US" sz="2100" i="1" dirty="0"/>
              <a:t>impact on </a:t>
            </a:r>
            <a:r>
              <a:rPr lang="en-US" sz="2100" i="1" dirty="0" smtClean="0"/>
              <a:t>developing sense for </a:t>
            </a:r>
            <a:r>
              <a:rPr lang="en-US" sz="2100" i="1" dirty="0" smtClean="0"/>
              <a:t>managing and team work </a:t>
            </a:r>
            <a:r>
              <a:rPr lang="en-US" sz="1600" dirty="0" smtClean="0"/>
              <a:t>(e.g. apply management for lab staff coordination and team work)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820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5. </a:t>
            </a:r>
            <a:r>
              <a:rPr lang="en-GB" b="1" dirty="0" smtClean="0"/>
              <a:t>Methods and techniques 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750663"/>
            <a:ext cx="10335252" cy="4351338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Format &gt;  </a:t>
            </a:r>
            <a:r>
              <a:rPr lang="en-US" b="1" dirty="0" smtClean="0"/>
              <a:t>Case study and remote involvement</a:t>
            </a:r>
            <a:endParaRPr lang="en-US" b="1" dirty="0" smtClean="0"/>
          </a:p>
          <a:p>
            <a:pPr marL="0" lvl="0" indent="0">
              <a:buNone/>
            </a:pPr>
            <a:endParaRPr lang="en-US" b="1" dirty="0" smtClean="0"/>
          </a:p>
          <a:p>
            <a:pPr algn="just"/>
            <a:r>
              <a:rPr lang="en-US" b="1" dirty="0" smtClean="0"/>
              <a:t>Techniques completed with individual work</a:t>
            </a:r>
            <a:r>
              <a:rPr lang="en-US" dirty="0" smtClean="0"/>
              <a:t>: problem </a:t>
            </a:r>
            <a:r>
              <a:rPr lang="en-US" dirty="0" smtClean="0"/>
              <a:t>solving and planning strategies</a:t>
            </a:r>
            <a:endParaRPr lang="en-US" dirty="0"/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b="1" dirty="0" smtClean="0"/>
              <a:t>Techniques completed in teams</a:t>
            </a:r>
            <a:r>
              <a:rPr lang="en-US" dirty="0" smtClean="0"/>
              <a:t>: </a:t>
            </a:r>
            <a:r>
              <a:rPr lang="en-US" dirty="0" smtClean="0"/>
              <a:t>debate and demonstration with company support system, </a:t>
            </a:r>
            <a:endParaRPr lang="en-US" b="1" dirty="0" smtClean="0"/>
          </a:p>
          <a:p>
            <a:pPr marL="0" indent="0" algn="just">
              <a:buNone/>
            </a:pPr>
            <a:endParaRPr lang="en-US" dirty="0"/>
          </a:p>
          <a:p>
            <a:pPr lvl="0" algn="just"/>
            <a:r>
              <a:rPr lang="en-US" b="1" dirty="0" smtClean="0"/>
              <a:t>Available resources via e-learning</a:t>
            </a:r>
            <a:r>
              <a:rPr lang="en-US" dirty="0" smtClean="0"/>
              <a:t> platform: articles, presentations</a:t>
            </a:r>
            <a:r>
              <a:rPr lang="en-US" dirty="0"/>
              <a:t>, </a:t>
            </a:r>
            <a:r>
              <a:rPr lang="en-US" dirty="0" smtClean="0"/>
              <a:t>forum</a:t>
            </a:r>
            <a:endParaRPr lang="en-US" dirty="0" smtClean="0"/>
          </a:p>
          <a:p>
            <a:pPr marL="0" lv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876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b="1" dirty="0"/>
              <a:t>6</a:t>
            </a:r>
            <a:r>
              <a:rPr lang="en-GB" b="1" dirty="0" smtClean="0"/>
              <a:t>. </a:t>
            </a:r>
            <a:r>
              <a:rPr lang="en-US" b="1" smtClean="0"/>
              <a:t>Methods </a:t>
            </a:r>
            <a:r>
              <a:rPr lang="en-US" b="1" dirty="0"/>
              <a:t>for </a:t>
            </a:r>
            <a:r>
              <a:rPr lang="en-US" b="1" dirty="0" smtClean="0"/>
              <a:t>assessment and evaluation </a:t>
            </a:r>
            <a:r>
              <a:rPr lang="en-US" b="1" dirty="0"/>
              <a:t>of the </a:t>
            </a:r>
            <a:r>
              <a:rPr lang="en-US" b="1" dirty="0" smtClean="0"/>
              <a:t>practice</a:t>
            </a:r>
            <a:endParaRPr lang="en-US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E3EC3F68-C96D-40AD-AC76-0833558436CF}"/>
              </a:ext>
            </a:extLst>
          </p:cNvPr>
          <p:cNvSpPr txBox="1">
            <a:spLocks/>
          </p:cNvSpPr>
          <p:nvPr/>
        </p:nvSpPr>
        <p:spPr>
          <a:xfrm>
            <a:off x="1079999" y="1750663"/>
            <a:ext cx="1051560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Methods for assessment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Final presentation of the case study with:</a:t>
            </a:r>
          </a:p>
          <a:p>
            <a:pPr marL="457200" indent="-457200">
              <a:buAutoNum type="arabicPeriod"/>
            </a:pPr>
            <a:r>
              <a:rPr lang="en-US" dirty="0" smtClean="0"/>
              <a:t>evaluation </a:t>
            </a:r>
            <a:r>
              <a:rPr lang="en-US" dirty="0" smtClean="0"/>
              <a:t>received from </a:t>
            </a:r>
            <a:r>
              <a:rPr lang="en-US" dirty="0" smtClean="0"/>
              <a:t>an appointed company representative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/>
              <a:t>evaluation received from </a:t>
            </a:r>
            <a:r>
              <a:rPr lang="en-US" dirty="0" smtClean="0"/>
              <a:t>the course teacher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r>
              <a:rPr lang="en-US" b="1" dirty="0" smtClean="0"/>
              <a:t>Methods for evaluation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  <a:p>
            <a:r>
              <a:rPr lang="en-US" dirty="0" smtClean="0"/>
              <a:t>Evaluation lists and feedback from students</a:t>
            </a:r>
          </a:p>
        </p:txBody>
      </p:sp>
    </p:spTree>
    <p:extLst>
      <p:ext uri="{BB962C8B-B14F-4D97-AF65-F5344CB8AC3E}">
        <p14:creationId xmlns:p14="http://schemas.microsoft.com/office/powerpoint/2010/main" val="138007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.pptx" id="{AE8E6D74-1B11-4748-AC68-BB99129FEB5C}" vid="{E67EB6DF-D0BA-494F-901D-824AB1914B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392</Words>
  <Application>Microsoft Office PowerPoint</Application>
  <PresentationFormat>Widescreen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1_Office Theme</vt:lpstr>
      <vt:lpstr>1. General information about the Innovative teaching practice</vt:lpstr>
      <vt:lpstr>2. Description of the innovative teaching practice</vt:lpstr>
      <vt:lpstr>3. Duration and Target group</vt:lpstr>
      <vt:lpstr>4. Skills to be acquired/ improved:</vt:lpstr>
      <vt:lpstr>5. Methods and techniques </vt:lpstr>
      <vt:lpstr>6. Methods for assessment and evaluation of the practice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General information about course</dc:title>
  <dc:creator>Ана Томиќ</dc:creator>
  <cp:lastModifiedBy>Simona</cp:lastModifiedBy>
  <cp:revision>31</cp:revision>
  <dcterms:created xsi:type="dcterms:W3CDTF">2020-06-18T07:03:23Z</dcterms:created>
  <dcterms:modified xsi:type="dcterms:W3CDTF">2020-06-30T06:13:48Z</dcterms:modified>
</cp:coreProperties>
</file>