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5" r:id="rId4"/>
    <p:sldId id="259" r:id="rId5"/>
    <p:sldId id="260" r:id="rId6"/>
    <p:sldId id="261"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5" autoAdjust="0"/>
    <p:restoredTop sz="94660"/>
  </p:normalViewPr>
  <p:slideViewPr>
    <p:cSldViewPr snapToGrid="0">
      <p:cViewPr varScale="1">
        <p:scale>
          <a:sx n="111" d="100"/>
          <a:sy n="111" d="100"/>
        </p:scale>
        <p:origin x="22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524000" y="2848255"/>
            <a:ext cx="9144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Template for 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524000" y="4442909"/>
            <a:ext cx="9144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524000" y="5080257"/>
            <a:ext cx="9144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8000" y="0"/>
            <a:ext cx="36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444186" y="703349"/>
            <a:ext cx="9303629" cy="1317632"/>
          </a:xfrm>
          <a:prstGeom prst="rect">
            <a:avLst/>
          </a:prstGeom>
          <a:noFill/>
        </p:spPr>
      </p:pic>
    </p:spTree>
    <p:extLst>
      <p:ext uri="{BB962C8B-B14F-4D97-AF65-F5344CB8AC3E}">
        <p14:creationId xmlns:p14="http://schemas.microsoft.com/office/powerpoint/2010/main" val="35752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1080000" y="756000"/>
            <a:ext cx="105156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10800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108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49312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10800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6403557"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108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55277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1080000" y="756545"/>
            <a:ext cx="105156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1080001"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108000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641457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641457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108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8314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108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94299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1080000" y="365127"/>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10800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108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1080001" y="6356352"/>
            <a:ext cx="737371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3717210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gelina@iege.edu.m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1. General information about </a:t>
            </a:r>
            <a:r>
              <a:rPr lang="en-US" b="1" dirty="0"/>
              <a:t>the innovative teaching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a:spcAft>
                <a:spcPts val="1200"/>
              </a:spcAft>
            </a:pPr>
            <a:r>
              <a:rPr lang="en-GB" sz="2400" b="1" dirty="0"/>
              <a:t>Title:</a:t>
            </a:r>
            <a:r>
              <a:rPr lang="mk-MK" b="1" dirty="0"/>
              <a:t> </a:t>
            </a:r>
            <a:r>
              <a:rPr lang="en-US" sz="2400" b="1" dirty="0">
                <a:solidFill>
                  <a:srgbClr val="FF0000"/>
                </a:solidFill>
              </a:rPr>
              <a:t>Master Mindfulness with game-based learning </a:t>
            </a:r>
            <a:endParaRPr lang="en-GB" dirty="0">
              <a:solidFill>
                <a:srgbClr val="FF0000"/>
              </a:solidFill>
            </a:endParaRPr>
          </a:p>
          <a:p>
            <a:pPr marL="0" indent="0">
              <a:spcAft>
                <a:spcPts val="1200"/>
              </a:spcAft>
              <a:buNone/>
            </a:pPr>
            <a:endParaRPr lang="en-GB" dirty="0"/>
          </a:p>
          <a:p>
            <a:pPr>
              <a:spcAft>
                <a:spcPts val="1200"/>
              </a:spcAft>
            </a:pPr>
            <a:r>
              <a:rPr lang="en-GB" b="1" dirty="0"/>
              <a:t>Professor: </a:t>
            </a:r>
            <a:r>
              <a:rPr lang="en-GB" dirty="0" err="1"/>
              <a:t>Prof.</a:t>
            </a:r>
            <a:r>
              <a:rPr lang="en-GB" dirty="0"/>
              <a:t> Angelina </a:t>
            </a:r>
            <a:r>
              <a:rPr lang="en-GB" dirty="0" err="1"/>
              <a:t>Taneva-Veshoska</a:t>
            </a:r>
            <a:endParaRPr lang="en-GB" dirty="0"/>
          </a:p>
          <a:p>
            <a:pPr>
              <a:spcAft>
                <a:spcPts val="1200"/>
              </a:spcAft>
            </a:pPr>
            <a:r>
              <a:rPr lang="en-GB" b="1" dirty="0"/>
              <a:t>Institution: </a:t>
            </a:r>
            <a:r>
              <a:rPr lang="en-GB" dirty="0"/>
              <a:t>Institute for Research in Environment, Civil Engineering and Energy - IECE</a:t>
            </a:r>
          </a:p>
          <a:p>
            <a:pPr>
              <a:spcAft>
                <a:spcPts val="1200"/>
              </a:spcAft>
            </a:pPr>
            <a:r>
              <a:rPr lang="en-GB" b="1" dirty="0"/>
              <a:t>Mail: </a:t>
            </a:r>
            <a:r>
              <a:rPr lang="en-GB" dirty="0">
                <a:hlinkClick r:id="rId2"/>
              </a:rPr>
              <a:t>angelina@iege.edu.mk</a:t>
            </a:r>
            <a:r>
              <a:rPr lang="en-GB" dirty="0"/>
              <a:t> </a:t>
            </a:r>
            <a:endParaRPr lang="en-US" dirty="0"/>
          </a:p>
        </p:txBody>
      </p:sp>
    </p:spTree>
    <p:extLst>
      <p:ext uri="{BB962C8B-B14F-4D97-AF65-F5344CB8AC3E}">
        <p14:creationId xmlns:p14="http://schemas.microsoft.com/office/powerpoint/2010/main" val="110101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innovative teaching practice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r>
              <a:rPr lang="en-US" dirty="0"/>
              <a:t>During a period of 40 days the participants will have opportunity to develop new skills and challenge their behavior by playing the game Master Mindfulness. </a:t>
            </a:r>
          </a:p>
          <a:p>
            <a:pPr marL="0" indent="0">
              <a:buNone/>
            </a:pPr>
            <a:endParaRPr lang="en-US" dirty="0"/>
          </a:p>
          <a:p>
            <a:r>
              <a:rPr lang="en-US" dirty="0"/>
              <a:t>The game is engaging the participants in active learning, utilizing several techniques, such as experiments, discovery, mental models, problem solving, self-assessment quiz, personal diary, think-pair-share, misconception check, one-minute paper, 3-2-1, letter to my younger self, etc.</a:t>
            </a:r>
          </a:p>
          <a:p>
            <a:pPr marL="0" indent="0">
              <a:buNone/>
            </a:pPr>
            <a:endParaRPr lang="en-US" dirty="0"/>
          </a:p>
          <a:p>
            <a:r>
              <a:rPr lang="en-US" dirty="0"/>
              <a:t>In the game-based learning environment, the participants will work on accomplishing specific goal, that they will set at the beginning of the practice, by choosing actions and experimenting along the way. </a:t>
            </a:r>
          </a:p>
          <a:p>
            <a:pPr marL="0" indent="0">
              <a:buNone/>
            </a:pPr>
            <a:endParaRPr lang="en-GB" dirty="0"/>
          </a:p>
        </p:txBody>
      </p:sp>
    </p:spTree>
    <p:extLst>
      <p:ext uri="{BB962C8B-B14F-4D97-AF65-F5344CB8AC3E}">
        <p14:creationId xmlns:p14="http://schemas.microsoft.com/office/powerpoint/2010/main" val="2008579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innovative teaching practice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r>
              <a:rPr lang="en-US" dirty="0"/>
              <a:t>As participants will make progress and check specific achievements, they will earn badges and experience points. </a:t>
            </a:r>
          </a:p>
          <a:p>
            <a:pPr marL="0" indent="0">
              <a:buNone/>
            </a:pPr>
            <a:endParaRPr lang="en-US" dirty="0"/>
          </a:p>
          <a:p>
            <a:r>
              <a:rPr lang="en-US" dirty="0"/>
              <a:t>With this learning process the participants will have opportunity to explore their lifestyle, approach to everyday situations and mindful practices, and challenge themselves to adopt effective methods for balanced life (private and business).</a:t>
            </a:r>
          </a:p>
          <a:p>
            <a:pPr marL="0" indent="0">
              <a:buNone/>
            </a:pPr>
            <a:endParaRPr lang="en-GB" dirty="0"/>
          </a:p>
          <a:p>
            <a:r>
              <a:rPr lang="en-US" dirty="0"/>
              <a:t>The skills that they will develop/upgrade have transferability potential and can be used in situations at work, in private life. Also, the skills for mindfulness have direct and indirect impact on many other important skills. </a:t>
            </a:r>
            <a:endParaRPr lang="en-GB" dirty="0"/>
          </a:p>
          <a:p>
            <a:pPr marL="0" indent="0">
              <a:buNone/>
            </a:pPr>
            <a:endParaRPr lang="en-GB" dirty="0"/>
          </a:p>
        </p:txBody>
      </p:sp>
    </p:spTree>
    <p:extLst>
      <p:ext uri="{BB962C8B-B14F-4D97-AF65-F5344CB8AC3E}">
        <p14:creationId xmlns:p14="http://schemas.microsoft.com/office/powerpoint/2010/main" val="226050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3. Duration and Target group</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marL="0" indent="0">
              <a:spcAft>
                <a:spcPts val="1200"/>
              </a:spcAft>
              <a:buNone/>
            </a:pPr>
            <a:r>
              <a:rPr lang="en-GB" b="1" dirty="0"/>
              <a:t>Duration</a:t>
            </a:r>
            <a:r>
              <a:rPr lang="mk-MK" b="1" dirty="0"/>
              <a:t>: </a:t>
            </a:r>
            <a:r>
              <a:rPr lang="en-GB" dirty="0"/>
              <a:t>40 days</a:t>
            </a:r>
          </a:p>
          <a:p>
            <a:pPr marL="0" indent="0">
              <a:spcAft>
                <a:spcPts val="1200"/>
              </a:spcAft>
              <a:buNone/>
            </a:pPr>
            <a:endParaRPr lang="en-GB" sz="1100" b="1" dirty="0"/>
          </a:p>
          <a:p>
            <a:pPr marL="0" indent="0">
              <a:spcAft>
                <a:spcPts val="1200"/>
              </a:spcAft>
              <a:buNone/>
            </a:pPr>
            <a:r>
              <a:rPr lang="en-GB" b="1" dirty="0"/>
              <a:t>Target group:</a:t>
            </a:r>
          </a:p>
          <a:p>
            <a:pPr>
              <a:spcAft>
                <a:spcPts val="1200"/>
              </a:spcAft>
            </a:pPr>
            <a:r>
              <a:rPr lang="en-GB" dirty="0"/>
              <a:t>Students </a:t>
            </a:r>
          </a:p>
          <a:p>
            <a:pPr>
              <a:spcAft>
                <a:spcPts val="1200"/>
              </a:spcAft>
            </a:pPr>
            <a:r>
              <a:rPr lang="en-GB" dirty="0"/>
              <a:t>Professionals</a:t>
            </a:r>
          </a:p>
          <a:p>
            <a:pPr>
              <a:spcAft>
                <a:spcPts val="1200"/>
              </a:spcAft>
            </a:pPr>
            <a:r>
              <a:rPr lang="en-GB" dirty="0"/>
              <a:t>Managers </a:t>
            </a:r>
          </a:p>
          <a:p>
            <a:pPr marL="0" indent="0">
              <a:spcAft>
                <a:spcPts val="1200"/>
              </a:spcAft>
              <a:buNone/>
            </a:pPr>
            <a:endParaRPr lang="en-GB" sz="1000" dirty="0"/>
          </a:p>
          <a:p>
            <a:pPr marL="0" indent="0">
              <a:spcAft>
                <a:spcPts val="1200"/>
              </a:spcAft>
              <a:buNone/>
            </a:pPr>
            <a:r>
              <a:rPr lang="en-GB" b="1" dirty="0"/>
              <a:t>Involvement of industry or third parties:</a:t>
            </a:r>
            <a:r>
              <a:rPr lang="en-GB" dirty="0"/>
              <a:t> Professionals from industry are involved as guest speakers to share their work and life experience regarding the topic</a:t>
            </a:r>
            <a:endParaRPr lang="en-GB" b="1" dirty="0"/>
          </a:p>
          <a:p>
            <a:pPr>
              <a:spcAft>
                <a:spcPts val="1200"/>
              </a:spcAft>
            </a:pPr>
            <a:endParaRPr lang="en-GB" dirty="0"/>
          </a:p>
          <a:p>
            <a:pPr marL="0" indent="0">
              <a:spcAft>
                <a:spcPts val="1200"/>
              </a:spcAft>
              <a:buNone/>
            </a:pPr>
            <a:endParaRPr lang="en-GB" b="1" dirty="0"/>
          </a:p>
          <a:p>
            <a:pPr marL="0" indent="0">
              <a:spcAft>
                <a:spcPts val="1200"/>
              </a:spcAft>
              <a:buNone/>
            </a:pPr>
            <a:endParaRPr lang="en-GB" dirty="0"/>
          </a:p>
          <a:p>
            <a:pPr>
              <a:spcAft>
                <a:spcPts val="1200"/>
              </a:spcAft>
            </a:pPr>
            <a:endParaRPr lang="en-US" dirty="0"/>
          </a:p>
        </p:txBody>
      </p:sp>
    </p:spTree>
    <p:extLst>
      <p:ext uri="{BB962C8B-B14F-4D97-AF65-F5344CB8AC3E}">
        <p14:creationId xmlns:p14="http://schemas.microsoft.com/office/powerpoint/2010/main" val="3228079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4. </a:t>
            </a:r>
            <a:r>
              <a:rPr lang="en-US" b="1" dirty="0"/>
              <a:t>Skills to be acquired/ improved:</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lgn="just"/>
            <a:r>
              <a:rPr lang="en-US" i="1" dirty="0"/>
              <a:t>Soft skills – People related skills</a:t>
            </a:r>
            <a:r>
              <a:rPr lang="en-US" dirty="0"/>
              <a:t>: direct impact on Communication and Interpersonal skills</a:t>
            </a:r>
          </a:p>
          <a:p>
            <a:pPr marL="0" lvl="0" indent="0" algn="just">
              <a:buNone/>
            </a:pPr>
            <a:endParaRPr lang="en-GB" dirty="0"/>
          </a:p>
          <a:p>
            <a:pPr lvl="0" algn="just"/>
            <a:r>
              <a:rPr lang="en-US" i="1" dirty="0"/>
              <a:t>Soft skills – Personal skills</a:t>
            </a:r>
            <a:r>
              <a:rPr lang="en-US" dirty="0"/>
              <a:t>: direct impact on Professionalism and Flexibility/adaptability</a:t>
            </a:r>
          </a:p>
          <a:p>
            <a:pPr marL="0" lvl="0" indent="0" algn="just">
              <a:buNone/>
            </a:pPr>
            <a:endParaRPr lang="en-GB" dirty="0"/>
          </a:p>
          <a:p>
            <a:pPr lvl="0" algn="just"/>
            <a:r>
              <a:rPr lang="en-US" i="1" dirty="0"/>
              <a:t>Hard skills – Conceptual/thinking skills</a:t>
            </a:r>
            <a:r>
              <a:rPr lang="en-US" dirty="0"/>
              <a:t>: direct impact on Analytic thinking, indirect impact on Decision making</a:t>
            </a:r>
          </a:p>
          <a:p>
            <a:pPr marL="0" lvl="0" indent="0" algn="just">
              <a:buNone/>
            </a:pPr>
            <a:endParaRPr lang="en-GB" dirty="0"/>
          </a:p>
          <a:p>
            <a:pPr algn="just"/>
            <a:r>
              <a:rPr lang="en-US" i="1" dirty="0"/>
              <a:t>Business skills</a:t>
            </a:r>
            <a:r>
              <a:rPr lang="en-US" dirty="0"/>
              <a:t>: direct impact on Creativity/innovation, indirect impact on Multicultural awareness, Care for sustainable development</a:t>
            </a:r>
          </a:p>
        </p:txBody>
      </p:sp>
    </p:spTree>
    <p:extLst>
      <p:ext uri="{BB962C8B-B14F-4D97-AF65-F5344CB8AC3E}">
        <p14:creationId xmlns:p14="http://schemas.microsoft.com/office/powerpoint/2010/main" val="78209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 Methods and techniques </a:t>
            </a:r>
            <a:endParaRPr lang="en-US"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r>
              <a:rPr lang="en-US" b="1" dirty="0"/>
              <a:t>Format - Game-based learning</a:t>
            </a:r>
          </a:p>
          <a:p>
            <a:pPr marL="0" lvl="0" indent="0">
              <a:buNone/>
            </a:pPr>
            <a:endParaRPr lang="en-US" b="1" dirty="0"/>
          </a:p>
          <a:p>
            <a:pPr algn="just"/>
            <a:r>
              <a:rPr lang="en-US" b="1" dirty="0"/>
              <a:t>Techniques completed with individual work</a:t>
            </a:r>
            <a:r>
              <a:rPr lang="en-US" dirty="0"/>
              <a:t>: experiments, discovery, mental models, problem solving, self-assessment quiz, personal diary, one-minute paper, 3-2-1, letter to my younger self. </a:t>
            </a:r>
          </a:p>
          <a:p>
            <a:pPr algn="just"/>
            <a:endParaRPr lang="en-US" dirty="0"/>
          </a:p>
          <a:p>
            <a:pPr algn="just"/>
            <a:r>
              <a:rPr lang="en-US" b="1" dirty="0"/>
              <a:t>Techniques completed in teams</a:t>
            </a:r>
            <a:r>
              <a:rPr lang="en-US" dirty="0"/>
              <a:t>: problem solving, think-pair-share, misconception check, debate, demonstration.</a:t>
            </a:r>
            <a:endParaRPr lang="en-US" b="1" dirty="0"/>
          </a:p>
          <a:p>
            <a:pPr marL="0" indent="0" algn="just">
              <a:buNone/>
            </a:pPr>
            <a:endParaRPr lang="en-US" dirty="0"/>
          </a:p>
          <a:p>
            <a:pPr lvl="0" algn="just"/>
            <a:r>
              <a:rPr lang="en-US" b="1" dirty="0"/>
              <a:t>Available resources via e-learning</a:t>
            </a:r>
            <a:r>
              <a:rPr lang="en-US" dirty="0"/>
              <a:t> platform: quests, articles, video materials, presentations, forum, self-assessment quizzes.</a:t>
            </a:r>
          </a:p>
          <a:p>
            <a:pPr marL="0" lvl="0" indent="0">
              <a:buNone/>
            </a:pPr>
            <a:endParaRPr lang="en-GB" dirty="0"/>
          </a:p>
        </p:txBody>
      </p:sp>
    </p:spTree>
    <p:extLst>
      <p:ext uri="{BB962C8B-B14F-4D97-AF65-F5344CB8AC3E}">
        <p14:creationId xmlns:p14="http://schemas.microsoft.com/office/powerpoint/2010/main" val="508767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Autofit/>
          </a:bodyPr>
          <a:lstStyle/>
          <a:p>
            <a:r>
              <a:rPr lang="en-GB" b="1" dirty="0"/>
              <a:t>6. </a:t>
            </a:r>
            <a:r>
              <a:rPr lang="en-US" b="1" dirty="0"/>
              <a:t>Methods for assessment and evaluation of the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r>
              <a:rPr lang="en-US" b="1" dirty="0"/>
              <a:t>Methods for assessment</a:t>
            </a:r>
          </a:p>
          <a:p>
            <a:endParaRPr lang="en-US" dirty="0"/>
          </a:p>
          <a:p>
            <a:r>
              <a:rPr lang="en-US" dirty="0"/>
              <a:t>Pre- and post- self-assessment</a:t>
            </a:r>
          </a:p>
          <a:p>
            <a:r>
              <a:rPr lang="en-US" dirty="0"/>
              <a:t>Points achieved in the game</a:t>
            </a:r>
          </a:p>
          <a:p>
            <a:endParaRPr lang="en-US"/>
          </a:p>
          <a:p>
            <a:pPr marL="0" indent="0">
              <a:buNone/>
            </a:pPr>
            <a:endParaRPr lang="en-US" dirty="0"/>
          </a:p>
          <a:p>
            <a:r>
              <a:rPr lang="en-US" b="1" dirty="0"/>
              <a:t>Methods for evaluation</a:t>
            </a:r>
          </a:p>
          <a:p>
            <a:pPr marL="0" indent="0">
              <a:buNone/>
            </a:pPr>
            <a:endParaRPr lang="en-GB" dirty="0"/>
          </a:p>
          <a:p>
            <a:r>
              <a:rPr lang="en-US" dirty="0"/>
              <a:t>Evaluation lists and feedback from students</a:t>
            </a:r>
          </a:p>
          <a:p>
            <a:r>
              <a:rPr lang="en-US" dirty="0"/>
              <a:t>Testimonials and photos from students during implementation phase</a:t>
            </a:r>
          </a:p>
        </p:txBody>
      </p:sp>
    </p:spTree>
    <p:extLst>
      <p:ext uri="{BB962C8B-B14F-4D97-AF65-F5344CB8AC3E}">
        <p14:creationId xmlns:p14="http://schemas.microsoft.com/office/powerpoint/2010/main" val="413093198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docProps/app.xml><?xml version="1.0" encoding="utf-8"?>
<Properties xmlns="http://schemas.openxmlformats.org/officeDocument/2006/extended-properties" xmlns:vt="http://schemas.openxmlformats.org/officeDocument/2006/docPropsVTypes">
  <TotalTime>394</TotalTime>
  <Words>503</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1_Office Theme</vt:lpstr>
      <vt:lpstr>1. General information about the innovative teaching practice</vt:lpstr>
      <vt:lpstr>2. Description of the innovative teaching practice</vt:lpstr>
      <vt:lpstr>2. Description of the innovative teaching practice</vt:lpstr>
      <vt:lpstr>3. Duration and Target group</vt:lpstr>
      <vt:lpstr>4. Skills to be acquired/ improved:</vt:lpstr>
      <vt:lpstr>5. Methods and techniques </vt:lpstr>
      <vt:lpstr>6. Methods for assessment and evaluation of the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General information about course</dc:title>
  <dc:creator>Ана Томиќ</dc:creator>
  <cp:lastModifiedBy>Sergey Churilov</cp:lastModifiedBy>
  <cp:revision>95</cp:revision>
  <dcterms:created xsi:type="dcterms:W3CDTF">2020-06-18T07:03:23Z</dcterms:created>
  <dcterms:modified xsi:type="dcterms:W3CDTF">2020-09-18T12:46:50Z</dcterms:modified>
</cp:coreProperties>
</file>