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9" r:id="rId2"/>
    <p:sldId id="320" r:id="rId3"/>
    <p:sldId id="321" r:id="rId4"/>
    <p:sldId id="322" r:id="rId5"/>
    <p:sldId id="323" r:id="rId6"/>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20667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217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8512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1844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1502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2514554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course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a:spcAft>
                <a:spcPts val="1200"/>
              </a:spcAft>
            </a:pPr>
            <a:r>
              <a:rPr lang="en-GB" b="1" dirty="0"/>
              <a:t>Title: </a:t>
            </a:r>
            <a:r>
              <a:rPr lang="en-US" dirty="0"/>
              <a:t>Marketing Management for Engineering Managers</a:t>
            </a:r>
            <a:endParaRPr lang="en-GB" dirty="0"/>
          </a:p>
          <a:p>
            <a:pPr>
              <a:spcAft>
                <a:spcPts val="1200"/>
              </a:spcAft>
            </a:pPr>
            <a:r>
              <a:rPr lang="en-GB" b="1" dirty="0"/>
              <a:t>Professor: </a:t>
            </a:r>
            <a:r>
              <a:rPr lang="en-US" dirty="0"/>
              <a:t>MSc Kristina </a:t>
            </a:r>
            <a:r>
              <a:rPr lang="en-US" dirty="0" err="1"/>
              <a:t>Antik-Georgievski</a:t>
            </a:r>
            <a:endParaRPr lang="en-US" dirty="0"/>
          </a:p>
          <a:p>
            <a:pPr>
              <a:spcAft>
                <a:spcPts val="1200"/>
              </a:spcAft>
            </a:pPr>
            <a:r>
              <a:rPr lang="en-GB" b="1" dirty="0"/>
              <a:t>Institution: </a:t>
            </a:r>
            <a:r>
              <a:rPr lang="en-GB" dirty="0"/>
              <a:t>IECE</a:t>
            </a:r>
          </a:p>
          <a:p>
            <a:pPr>
              <a:spcAft>
                <a:spcPts val="1200"/>
              </a:spcAft>
            </a:pPr>
            <a:r>
              <a:rPr lang="en-GB" b="1" dirty="0"/>
              <a:t>Mail: </a:t>
            </a:r>
            <a:r>
              <a:rPr lang="en-GB" dirty="0"/>
              <a:t>angelina@iege.edu.mk</a:t>
            </a:r>
            <a:endParaRPr lang="en-US" dirty="0"/>
          </a:p>
          <a:p>
            <a:pPr>
              <a:spcAft>
                <a:spcPts val="1200"/>
              </a:spcAft>
            </a:pPr>
            <a:endParaRPr lang="en-US" dirty="0"/>
          </a:p>
        </p:txBody>
      </p:sp>
    </p:spTree>
    <p:extLst>
      <p:ext uri="{BB962C8B-B14F-4D97-AF65-F5344CB8AC3E}">
        <p14:creationId xmlns:p14="http://schemas.microsoft.com/office/powerpoint/2010/main" val="25369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course </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r>
              <a:rPr lang="en-US" dirty="0"/>
              <a:t>The course is intended to provide learners with advanced knowledge on use of marketing management tools and methods. During the course participants will explore the benefits of marketing, different types of marketing and marketing management concepts.</a:t>
            </a:r>
            <a:endParaRPr lang="en-GB" dirty="0"/>
          </a:p>
          <a:p>
            <a:r>
              <a:rPr lang="en-US" dirty="0"/>
              <a:t>The participants will be able to develop their marketing management skills, by </a:t>
            </a:r>
            <a:r>
              <a:rPr lang="en-US" dirty="0" err="1"/>
              <a:t>analysing</a:t>
            </a:r>
            <a:r>
              <a:rPr lang="en-US" dirty="0"/>
              <a:t> complex marketing challenges, choosing examples relevant to them (their own </a:t>
            </a:r>
            <a:r>
              <a:rPr lang="en-US" dirty="0" err="1"/>
              <a:t>organisations</a:t>
            </a:r>
            <a:r>
              <a:rPr lang="en-US" dirty="0"/>
              <a:t> or close </a:t>
            </a:r>
            <a:r>
              <a:rPr lang="en-US" dirty="0" err="1"/>
              <a:t>organisations</a:t>
            </a:r>
            <a:r>
              <a:rPr lang="en-US" dirty="0"/>
              <a:t> in their industry).</a:t>
            </a:r>
            <a:endParaRPr lang="en-GB" dirty="0"/>
          </a:p>
          <a:p>
            <a:r>
              <a:rPr lang="en-US" dirty="0"/>
              <a:t>The focus will be on current marketing management activities, as well as preparation for future, by discussing about </a:t>
            </a:r>
            <a:r>
              <a:rPr lang="en-US" dirty="0" err="1"/>
              <a:t>markeing</a:t>
            </a:r>
            <a:r>
              <a:rPr lang="en-US" dirty="0"/>
              <a:t> in the 21 century, options for innovation through marketing, PR and building and managing customer capital. </a:t>
            </a:r>
            <a:endParaRPr lang="en-GB" dirty="0"/>
          </a:p>
          <a:p>
            <a:r>
              <a:rPr lang="en-US" dirty="0"/>
              <a:t>The course is intended for all engineering managers. </a:t>
            </a:r>
          </a:p>
        </p:txBody>
      </p:sp>
    </p:spTree>
    <p:extLst>
      <p:ext uri="{BB962C8B-B14F-4D97-AF65-F5344CB8AC3E}">
        <p14:creationId xmlns:p14="http://schemas.microsoft.com/office/powerpoint/2010/main" val="117443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Target group and 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fontScale="92500" lnSpcReduction="20000"/>
          </a:bodyPr>
          <a:lstStyle/>
          <a:p>
            <a:pPr marL="0" indent="0">
              <a:spcAft>
                <a:spcPts val="1200"/>
              </a:spcAft>
              <a:buNone/>
            </a:pPr>
            <a:r>
              <a:rPr lang="en-GB" b="1" dirty="0"/>
              <a:t>Target group/Learners profile</a:t>
            </a:r>
          </a:p>
          <a:p>
            <a:pPr>
              <a:spcAft>
                <a:spcPts val="1200"/>
              </a:spcAft>
            </a:pPr>
            <a:r>
              <a:rPr lang="en-GB" dirty="0"/>
              <a:t>Engineering students</a:t>
            </a:r>
          </a:p>
          <a:p>
            <a:pPr>
              <a:spcAft>
                <a:spcPts val="1200"/>
              </a:spcAft>
            </a:pPr>
            <a:r>
              <a:rPr lang="en-GB" dirty="0"/>
              <a:t>Engineering professionals </a:t>
            </a:r>
          </a:p>
          <a:p>
            <a:pPr>
              <a:spcAft>
                <a:spcPts val="1200"/>
              </a:spcAft>
            </a:pPr>
            <a:r>
              <a:rPr lang="en-GB" dirty="0"/>
              <a:t>Engineering managers </a:t>
            </a:r>
          </a:p>
          <a:p>
            <a:pPr>
              <a:spcAft>
                <a:spcPts val="1200"/>
              </a:spcAft>
            </a:pPr>
            <a:r>
              <a:rPr lang="en-GB" dirty="0"/>
              <a:t>Entrepreneurs </a:t>
            </a:r>
          </a:p>
          <a:p>
            <a:pPr marL="0" indent="0">
              <a:spcAft>
                <a:spcPts val="1200"/>
              </a:spcAft>
              <a:buNone/>
            </a:pPr>
            <a:endParaRPr lang="en-GB" dirty="0"/>
          </a:p>
          <a:p>
            <a:pPr>
              <a:spcAft>
                <a:spcPts val="1200"/>
              </a:spcAft>
            </a:pPr>
            <a:endParaRPr lang="en-GB" dirty="0"/>
          </a:p>
          <a:p>
            <a:pPr marL="0" indent="0">
              <a:spcAft>
                <a:spcPts val="1200"/>
              </a:spcAft>
              <a:buNone/>
            </a:pPr>
            <a:r>
              <a:rPr lang="en-US" b="1" dirty="0"/>
              <a:t>Pre</a:t>
            </a:r>
            <a:r>
              <a:rPr lang="en-GB" b="1" dirty="0"/>
              <a:t>requisites (required pre-knowledge and experiences)</a:t>
            </a:r>
          </a:p>
          <a:p>
            <a:pPr>
              <a:spcAft>
                <a:spcPts val="1200"/>
              </a:spcAft>
            </a:pPr>
            <a:r>
              <a:rPr lang="en-GB" dirty="0"/>
              <a:t>Connected with the course of Entrepreneurship </a:t>
            </a:r>
            <a:endParaRPr lang="en-US" b="1" dirty="0"/>
          </a:p>
          <a:p>
            <a:pPr>
              <a:spcAft>
                <a:spcPts val="1200"/>
              </a:spcAft>
            </a:pPr>
            <a:endParaRPr lang="en-US" dirty="0"/>
          </a:p>
        </p:txBody>
      </p:sp>
    </p:spTree>
    <p:extLst>
      <p:ext uri="{BB962C8B-B14F-4D97-AF65-F5344CB8AC3E}">
        <p14:creationId xmlns:p14="http://schemas.microsoft.com/office/powerpoint/2010/main" val="166140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Learning 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dirty="0"/>
              <a:t>Establish effective marketing strategy </a:t>
            </a:r>
            <a:endParaRPr lang="en-GB" dirty="0"/>
          </a:p>
          <a:p>
            <a:pPr lvl="0"/>
            <a:r>
              <a:rPr lang="en-US" dirty="0" err="1"/>
              <a:t>Recognise</a:t>
            </a:r>
            <a:r>
              <a:rPr lang="en-US" dirty="0"/>
              <a:t> sustainable brands</a:t>
            </a:r>
            <a:endParaRPr lang="en-GB" dirty="0"/>
          </a:p>
          <a:p>
            <a:pPr lvl="0"/>
            <a:r>
              <a:rPr lang="en-US" dirty="0"/>
              <a:t>Use core marketing concepts to evaluate marketing scenarios </a:t>
            </a:r>
            <a:endParaRPr lang="en-GB" dirty="0"/>
          </a:p>
          <a:p>
            <a:pPr lvl="0"/>
            <a:r>
              <a:rPr lang="en-US" dirty="0" err="1"/>
              <a:t>Analyse</a:t>
            </a:r>
            <a:r>
              <a:rPr lang="en-US" dirty="0"/>
              <a:t> and assess complex marketing challenges </a:t>
            </a:r>
            <a:endParaRPr lang="en-GB" dirty="0"/>
          </a:p>
          <a:p>
            <a:pPr lvl="0"/>
            <a:r>
              <a:rPr lang="en-US" dirty="0"/>
              <a:t>Develop an integrated marketing plan and concept (SWOT, market research) – working in teams</a:t>
            </a:r>
            <a:endParaRPr lang="en-GB" dirty="0"/>
          </a:p>
          <a:p>
            <a:pPr lvl="0"/>
            <a:r>
              <a:rPr lang="en-US" dirty="0"/>
              <a:t>Develop a comprehensive marketing analysis</a:t>
            </a:r>
            <a:endParaRPr lang="en-GB" dirty="0"/>
          </a:p>
          <a:p>
            <a:pPr lvl="0"/>
            <a:r>
              <a:rPr lang="en-US" dirty="0"/>
              <a:t>Establish marketing public relation strategy</a:t>
            </a:r>
            <a:endParaRPr lang="en-GB" dirty="0"/>
          </a:p>
          <a:p>
            <a:r>
              <a:rPr lang="en-US" dirty="0"/>
              <a:t>Understand customer capital in the organization, gather data, adapt some process/products, tools, techniques that are relevant, indicators related to measurement and following customer capita. </a:t>
            </a:r>
          </a:p>
        </p:txBody>
      </p:sp>
    </p:spTree>
    <p:extLst>
      <p:ext uri="{BB962C8B-B14F-4D97-AF65-F5344CB8AC3E}">
        <p14:creationId xmlns:p14="http://schemas.microsoft.com/office/powerpoint/2010/main" val="266184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Training and learning methods</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dirty="0"/>
              <a:t>E-learning: article, video, </a:t>
            </a:r>
            <a:r>
              <a:rPr lang="en-US" dirty="0" err="1"/>
              <a:t>ppt</a:t>
            </a:r>
            <a:r>
              <a:rPr lang="en-US" dirty="0"/>
              <a:t>, forum, self-assessment;</a:t>
            </a:r>
          </a:p>
          <a:p>
            <a:pPr marL="0" indent="0">
              <a:buNone/>
            </a:pPr>
            <a:endParaRPr lang="en-GB" dirty="0"/>
          </a:p>
          <a:p>
            <a:pPr lvl="0"/>
            <a:r>
              <a:rPr lang="en-US" dirty="0"/>
              <a:t>Group work: presentation, discussions, questions &amp; answers, case-work; </a:t>
            </a:r>
          </a:p>
          <a:p>
            <a:pPr marL="0" indent="0">
              <a:buNone/>
            </a:pPr>
            <a:endParaRPr lang="en-GB" dirty="0"/>
          </a:p>
          <a:p>
            <a:r>
              <a:rPr lang="en-US" dirty="0"/>
              <a:t>Individual work: reflection – writing assessments, paper assignments.</a:t>
            </a:r>
          </a:p>
        </p:txBody>
      </p:sp>
    </p:spTree>
    <p:extLst>
      <p:ext uri="{BB962C8B-B14F-4D97-AF65-F5344CB8AC3E}">
        <p14:creationId xmlns:p14="http://schemas.microsoft.com/office/powerpoint/2010/main" val="6076663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1. General information about course</vt:lpstr>
      <vt:lpstr>2. Description of the course </vt:lpstr>
      <vt:lpstr>3. Target group and prerequisites</vt:lpstr>
      <vt:lpstr>4. Learning outcomes</vt:lpstr>
      <vt:lpstr>5. Training and learning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course</dc:title>
  <dc:creator>Sergey Churilov</dc:creator>
  <cp:lastModifiedBy>Sergey Churilov</cp:lastModifiedBy>
  <cp:revision>1</cp:revision>
  <dcterms:created xsi:type="dcterms:W3CDTF">2020-09-18T13:29:18Z</dcterms:created>
  <dcterms:modified xsi:type="dcterms:W3CDTF">2020-09-18T13:29:37Z</dcterms:modified>
</cp:coreProperties>
</file>