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9" r:id="rId2"/>
    <p:sldId id="300" r:id="rId3"/>
    <p:sldId id="301" r:id="rId4"/>
    <p:sldId id="302" r:id="rId5"/>
    <p:sldId id="303" r:id="rId6"/>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201710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780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374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9532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4198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3889603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1. General information about course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a:spcAft>
                <a:spcPts val="1200"/>
              </a:spcAft>
            </a:pPr>
            <a:r>
              <a:rPr lang="en-GB" b="1" dirty="0"/>
              <a:t>Title: </a:t>
            </a:r>
            <a:r>
              <a:rPr lang="en-US" dirty="0"/>
              <a:t>Managing Intellectual Capital</a:t>
            </a:r>
            <a:r>
              <a:rPr lang="en-GB" dirty="0"/>
              <a:t> </a:t>
            </a:r>
          </a:p>
          <a:p>
            <a:pPr marL="0" indent="0">
              <a:spcAft>
                <a:spcPts val="1200"/>
              </a:spcAft>
              <a:buNone/>
            </a:pPr>
            <a:endParaRPr lang="en-GB" dirty="0"/>
          </a:p>
          <a:p>
            <a:pPr>
              <a:spcAft>
                <a:spcPts val="1200"/>
              </a:spcAft>
            </a:pPr>
            <a:r>
              <a:rPr lang="en-GB" b="1" dirty="0"/>
              <a:t>Professor: </a:t>
            </a:r>
            <a:r>
              <a:rPr lang="en-US" dirty="0"/>
              <a:t>Ass. Prof. </a:t>
            </a:r>
            <a:r>
              <a:rPr lang="en-US" dirty="0" err="1"/>
              <a:t>Slavica</a:t>
            </a:r>
            <a:r>
              <a:rPr lang="en-US" dirty="0"/>
              <a:t> </a:t>
            </a:r>
            <a:r>
              <a:rPr lang="en-US" dirty="0" err="1"/>
              <a:t>Trajkovska</a:t>
            </a:r>
            <a:endParaRPr lang="en-GB" dirty="0"/>
          </a:p>
          <a:p>
            <a:pPr>
              <a:spcAft>
                <a:spcPts val="1200"/>
              </a:spcAft>
            </a:pPr>
            <a:r>
              <a:rPr lang="en-GB" b="1" dirty="0"/>
              <a:t>Institution: </a:t>
            </a:r>
            <a:r>
              <a:rPr lang="en-GB" dirty="0"/>
              <a:t>IECE</a:t>
            </a:r>
          </a:p>
          <a:p>
            <a:pPr>
              <a:spcAft>
                <a:spcPts val="1200"/>
              </a:spcAft>
            </a:pPr>
            <a:r>
              <a:rPr lang="en-GB" b="1" dirty="0"/>
              <a:t>Mail: </a:t>
            </a:r>
            <a:r>
              <a:rPr lang="en-GB" dirty="0"/>
              <a:t>angelina@iege.edu.mk</a:t>
            </a:r>
            <a:endParaRPr lang="en-US" dirty="0"/>
          </a:p>
          <a:p>
            <a:pPr>
              <a:spcAft>
                <a:spcPts val="1200"/>
              </a:spcAft>
            </a:pPr>
            <a:endParaRPr lang="en-US" dirty="0"/>
          </a:p>
        </p:txBody>
      </p:sp>
    </p:spTree>
    <p:extLst>
      <p:ext uri="{BB962C8B-B14F-4D97-AF65-F5344CB8AC3E}">
        <p14:creationId xmlns:p14="http://schemas.microsoft.com/office/powerpoint/2010/main" val="144833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course </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fontScale="92500" lnSpcReduction="10000"/>
          </a:bodyPr>
          <a:lstStyle/>
          <a:p>
            <a:pPr marL="0" indent="0">
              <a:buNone/>
            </a:pPr>
            <a:r>
              <a:rPr lang="en-US" dirty="0"/>
              <a:t>The course is intended to provide learners with basic understanding of what intellectual capital is, and its importance for every </a:t>
            </a:r>
            <a:r>
              <a:rPr lang="en-US" dirty="0" err="1"/>
              <a:t>organisation</a:t>
            </a:r>
            <a:r>
              <a:rPr lang="en-US" dirty="0"/>
              <a:t>. During the course the learners will be able to explore different elements of intellectual capital, potential activities to grow these capitals and methods and indicators to measure and manage intellectual capital. Topics covered in the course are:</a:t>
            </a:r>
            <a:endParaRPr lang="en-GB" dirty="0"/>
          </a:p>
          <a:p>
            <a:pPr lvl="0"/>
            <a:r>
              <a:rPr lang="en-US" b="1" dirty="0"/>
              <a:t>Building</a:t>
            </a:r>
            <a:r>
              <a:rPr lang="en-US" dirty="0"/>
              <a:t> intelligent enterprises and systems</a:t>
            </a:r>
            <a:endParaRPr lang="en-GB" dirty="0"/>
          </a:p>
          <a:p>
            <a:pPr lvl="0"/>
            <a:r>
              <a:rPr lang="en-US" b="1" dirty="0"/>
              <a:t>Indicators and measuring </a:t>
            </a:r>
            <a:r>
              <a:rPr lang="en-US" dirty="0"/>
              <a:t>intellectual capital </a:t>
            </a:r>
            <a:endParaRPr lang="en-GB" dirty="0"/>
          </a:p>
          <a:p>
            <a:pPr lvl="0"/>
            <a:r>
              <a:rPr lang="en-US" dirty="0"/>
              <a:t>Intellectual capital </a:t>
            </a:r>
            <a:r>
              <a:rPr lang="en-US" b="1" dirty="0"/>
              <a:t>measurement and reporting</a:t>
            </a:r>
            <a:r>
              <a:rPr lang="en-US" dirty="0"/>
              <a:t>: issues and challenges</a:t>
            </a:r>
            <a:endParaRPr lang="en-GB" dirty="0"/>
          </a:p>
          <a:p>
            <a:pPr lvl="0"/>
            <a:r>
              <a:rPr lang="en-US" b="1" dirty="0"/>
              <a:t>Managing</a:t>
            </a:r>
            <a:r>
              <a:rPr lang="en-US" dirty="0"/>
              <a:t> intellectual capital (human capital, structural, organizational, process, innovation, customer capital)</a:t>
            </a:r>
            <a:endParaRPr lang="en-GB" dirty="0"/>
          </a:p>
          <a:p>
            <a:pPr lvl="0"/>
            <a:r>
              <a:rPr lang="en-US" dirty="0"/>
              <a:t>Sustainability for </a:t>
            </a:r>
            <a:r>
              <a:rPr lang="en-US" b="1" dirty="0"/>
              <a:t>Competitive Advantage</a:t>
            </a:r>
            <a:endParaRPr lang="en-GB" b="1" dirty="0"/>
          </a:p>
          <a:p>
            <a:pPr lvl="0"/>
            <a:r>
              <a:rPr lang="en-US" dirty="0"/>
              <a:t>Developing </a:t>
            </a:r>
            <a:r>
              <a:rPr lang="en-US" b="1" dirty="0"/>
              <a:t>collaborative innovative partnerships </a:t>
            </a:r>
            <a:r>
              <a:rPr lang="en-US" dirty="0"/>
              <a:t>toward knowledge based economy </a:t>
            </a:r>
            <a:endParaRPr lang="en-GB" dirty="0"/>
          </a:p>
          <a:p>
            <a:pPr lvl="0"/>
            <a:r>
              <a:rPr lang="en-US" dirty="0"/>
              <a:t>Managing intellectual capital toward competitive advantage and </a:t>
            </a:r>
            <a:r>
              <a:rPr lang="en-US" b="1" dirty="0"/>
              <a:t>greater market value</a:t>
            </a:r>
            <a:r>
              <a:rPr lang="en-US" dirty="0"/>
              <a:t> of the organization</a:t>
            </a:r>
            <a:endParaRPr lang="en-GB" dirty="0"/>
          </a:p>
        </p:txBody>
      </p:sp>
    </p:spTree>
    <p:extLst>
      <p:ext uri="{BB962C8B-B14F-4D97-AF65-F5344CB8AC3E}">
        <p14:creationId xmlns:p14="http://schemas.microsoft.com/office/powerpoint/2010/main" val="179426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Target group and prerequisites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lnSpcReduction="10000"/>
          </a:bodyPr>
          <a:lstStyle/>
          <a:p>
            <a:pPr marL="0" indent="0">
              <a:spcAft>
                <a:spcPts val="1200"/>
              </a:spcAft>
              <a:buNone/>
            </a:pPr>
            <a:r>
              <a:rPr lang="en-GB" b="1" dirty="0"/>
              <a:t>Target group/Learners profile</a:t>
            </a:r>
          </a:p>
          <a:p>
            <a:pPr>
              <a:spcAft>
                <a:spcPts val="1200"/>
              </a:spcAft>
            </a:pPr>
            <a:r>
              <a:rPr lang="en-GB" dirty="0"/>
              <a:t>Engineering students</a:t>
            </a:r>
          </a:p>
          <a:p>
            <a:pPr>
              <a:spcAft>
                <a:spcPts val="1200"/>
              </a:spcAft>
            </a:pPr>
            <a:r>
              <a:rPr lang="en-GB" dirty="0"/>
              <a:t>Engineering professionals</a:t>
            </a:r>
          </a:p>
          <a:p>
            <a:pPr>
              <a:spcAft>
                <a:spcPts val="1200"/>
              </a:spcAft>
            </a:pPr>
            <a:r>
              <a:rPr lang="en-GB" b="1" dirty="0"/>
              <a:t>Managers </a:t>
            </a:r>
          </a:p>
          <a:p>
            <a:pPr marL="0" indent="0">
              <a:spcAft>
                <a:spcPts val="1200"/>
              </a:spcAft>
              <a:buNone/>
            </a:pPr>
            <a:endParaRPr lang="en-GB" dirty="0"/>
          </a:p>
          <a:p>
            <a:pPr>
              <a:spcAft>
                <a:spcPts val="1200"/>
              </a:spcAft>
            </a:pPr>
            <a:endParaRPr lang="en-GB" dirty="0"/>
          </a:p>
          <a:p>
            <a:pPr marL="0" indent="0">
              <a:spcAft>
                <a:spcPts val="1200"/>
              </a:spcAft>
              <a:buNone/>
            </a:pPr>
            <a:r>
              <a:rPr lang="en-US" b="1" dirty="0"/>
              <a:t>Pre</a:t>
            </a:r>
            <a:r>
              <a:rPr lang="en-GB" b="1" dirty="0"/>
              <a:t>requisites (required pre-knowledge and experiences)</a:t>
            </a:r>
          </a:p>
          <a:p>
            <a:pPr>
              <a:spcAft>
                <a:spcPts val="1200"/>
              </a:spcAft>
            </a:pPr>
            <a:r>
              <a:rPr lang="en-GB" dirty="0"/>
              <a:t>Work in teams, managerial experience, how organization function, HR, etc. </a:t>
            </a:r>
            <a:endParaRPr lang="en-US" b="1" dirty="0"/>
          </a:p>
          <a:p>
            <a:pPr>
              <a:spcAft>
                <a:spcPts val="1200"/>
              </a:spcAft>
            </a:pPr>
            <a:endParaRPr lang="en-US" dirty="0"/>
          </a:p>
        </p:txBody>
      </p:sp>
    </p:spTree>
    <p:extLst>
      <p:ext uri="{BB962C8B-B14F-4D97-AF65-F5344CB8AC3E}">
        <p14:creationId xmlns:p14="http://schemas.microsoft.com/office/powerpoint/2010/main" val="270187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Learning outcomes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lvl="0"/>
            <a:r>
              <a:rPr lang="en-US" b="1" dirty="0"/>
              <a:t>Define</a:t>
            </a:r>
            <a:r>
              <a:rPr lang="en-US" dirty="0"/>
              <a:t> the elements of intellectual capital</a:t>
            </a:r>
            <a:endParaRPr lang="en-GB" dirty="0"/>
          </a:p>
          <a:p>
            <a:pPr lvl="0"/>
            <a:r>
              <a:rPr lang="en-US" b="1" dirty="0"/>
              <a:t>Discuss</a:t>
            </a:r>
            <a:r>
              <a:rPr lang="en-US" dirty="0"/>
              <a:t> on the importance of intellectual capital and its relation to competitive advantage of the company</a:t>
            </a:r>
            <a:endParaRPr lang="en-GB" dirty="0"/>
          </a:p>
          <a:p>
            <a:pPr lvl="0"/>
            <a:r>
              <a:rPr lang="en-US" b="1" dirty="0"/>
              <a:t>Discuss</a:t>
            </a:r>
            <a:r>
              <a:rPr lang="en-US" dirty="0"/>
              <a:t> the benefits of collaborative and innovative partnerships</a:t>
            </a:r>
            <a:endParaRPr lang="en-GB" dirty="0"/>
          </a:p>
          <a:p>
            <a:r>
              <a:rPr lang="en-US" b="1" dirty="0"/>
              <a:t>Explore</a:t>
            </a:r>
            <a:r>
              <a:rPr lang="en-US" dirty="0"/>
              <a:t> different methods for managing intellectual capital (human capital, structural, </a:t>
            </a:r>
            <a:r>
              <a:rPr lang="en-US" dirty="0" err="1"/>
              <a:t>organisational</a:t>
            </a:r>
            <a:r>
              <a:rPr lang="en-US" dirty="0"/>
              <a:t>, process, innovation, customer capital)</a:t>
            </a:r>
          </a:p>
        </p:txBody>
      </p:sp>
    </p:spTree>
    <p:extLst>
      <p:ext uri="{BB962C8B-B14F-4D97-AF65-F5344CB8AC3E}">
        <p14:creationId xmlns:p14="http://schemas.microsoft.com/office/powerpoint/2010/main" val="165635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Training and learning methods</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2334000" y="1750663"/>
            <a:ext cx="7886700" cy="4351338"/>
          </a:xfrm>
        </p:spPr>
        <p:txBody>
          <a:bodyPr>
            <a:normAutofit/>
          </a:bodyPr>
          <a:lstStyle/>
          <a:p>
            <a:pPr lvl="0"/>
            <a:r>
              <a:rPr lang="en-US" dirty="0"/>
              <a:t>E-learning: article, video, </a:t>
            </a:r>
            <a:r>
              <a:rPr lang="en-US" dirty="0" err="1"/>
              <a:t>ppt</a:t>
            </a:r>
            <a:r>
              <a:rPr lang="en-US" dirty="0"/>
              <a:t>, forum, self-assessment;</a:t>
            </a:r>
          </a:p>
          <a:p>
            <a:pPr marL="0" indent="0">
              <a:buNone/>
            </a:pPr>
            <a:endParaRPr lang="en-GB" dirty="0"/>
          </a:p>
          <a:p>
            <a:pPr lvl="0"/>
            <a:r>
              <a:rPr lang="en-US" dirty="0"/>
              <a:t>Group work: presentation, discussions, questions &amp; answers, case-work; </a:t>
            </a:r>
          </a:p>
          <a:p>
            <a:pPr marL="0" indent="0">
              <a:buNone/>
            </a:pPr>
            <a:endParaRPr lang="en-GB" dirty="0"/>
          </a:p>
          <a:p>
            <a:r>
              <a:rPr lang="en-US" dirty="0"/>
              <a:t>Individual work: reflection – writing assessments, paper assignments.</a:t>
            </a:r>
          </a:p>
        </p:txBody>
      </p:sp>
    </p:spTree>
    <p:extLst>
      <p:ext uri="{BB962C8B-B14F-4D97-AF65-F5344CB8AC3E}">
        <p14:creationId xmlns:p14="http://schemas.microsoft.com/office/powerpoint/2010/main" val="20849396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299</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1. General information about course</vt:lpstr>
      <vt:lpstr>2. Description of the course </vt:lpstr>
      <vt:lpstr>3. Target group and prerequisites</vt:lpstr>
      <vt:lpstr>4. Learning outcomes</vt:lpstr>
      <vt:lpstr>5. Training and learning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course</dc:title>
  <dc:creator>Sergey Churilov</dc:creator>
  <cp:lastModifiedBy>Sergey Churilov</cp:lastModifiedBy>
  <cp:revision>1</cp:revision>
  <dcterms:created xsi:type="dcterms:W3CDTF">2020-09-18T13:27:04Z</dcterms:created>
  <dcterms:modified xsi:type="dcterms:W3CDTF">2020-09-18T13:27:24Z</dcterms:modified>
</cp:coreProperties>
</file>