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5" r:id="rId3"/>
    <p:sldId id="266" r:id="rId4"/>
    <p:sldId id="267" r:id="rId5"/>
    <p:sldId id="268" r:id="rId6"/>
    <p:sldId id="269" r:id="rId7"/>
  </p:sldIdLst>
  <p:sldSz cx="12192000" cy="6858000"/>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95A3AFB-1D62-47FE-9C85-2FB0E95DF507}"/>
              </a:ext>
            </a:extLst>
          </p:cNvPr>
          <p:cNvSpPr>
            <a:spLocks noGrp="1"/>
          </p:cNvSpPr>
          <p:nvPr>
            <p:ph type="sldNum" sz="quarter" idx="12"/>
          </p:nvPr>
        </p:nvSpPr>
        <p:spPr/>
        <p:txBody>
          <a:bodyPr/>
          <a:lstStyle/>
          <a:p>
            <a:fld id="{40E7490E-C77E-45A2-8F8B-78D05B0E4463}" type="slidenum">
              <a:rPr lang="mk-MK" smtClean="0"/>
              <a:t>‹#›</a:t>
            </a:fld>
            <a:endParaRPr lang="mk-MK"/>
          </a:p>
        </p:txBody>
      </p:sp>
      <p:sp>
        <p:nvSpPr>
          <p:cNvPr id="16" name="Subtitle 2">
            <a:extLst>
              <a:ext uri="{FF2B5EF4-FFF2-40B4-BE49-F238E27FC236}">
                <a16:creationId xmlns:a16="http://schemas.microsoft.com/office/drawing/2014/main" id="{704035AD-F711-483A-A8E2-F4068892FF9E}"/>
              </a:ext>
            </a:extLst>
          </p:cNvPr>
          <p:cNvSpPr txBox="1">
            <a:spLocks/>
          </p:cNvSpPr>
          <p:nvPr userDrawn="1"/>
        </p:nvSpPr>
        <p:spPr>
          <a:xfrm>
            <a:off x="1524000" y="2848255"/>
            <a:ext cx="9144000" cy="365125"/>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500" dirty="0"/>
              <a:t>Template for LLL Courses</a:t>
            </a:r>
            <a:endParaRPr lang="mk-MK" sz="1500" dirty="0"/>
          </a:p>
        </p:txBody>
      </p:sp>
      <p:sp>
        <p:nvSpPr>
          <p:cNvPr id="21" name="Text Placeholder 20">
            <a:extLst>
              <a:ext uri="{FF2B5EF4-FFF2-40B4-BE49-F238E27FC236}">
                <a16:creationId xmlns:a16="http://schemas.microsoft.com/office/drawing/2014/main" id="{8FA28686-2554-4068-8953-C5E69ADF93DB}"/>
              </a:ext>
            </a:extLst>
          </p:cNvPr>
          <p:cNvSpPr>
            <a:spLocks noGrp="1"/>
          </p:cNvSpPr>
          <p:nvPr>
            <p:ph type="body" sz="quarter" idx="13" hasCustomPrompt="1"/>
          </p:nvPr>
        </p:nvSpPr>
        <p:spPr>
          <a:xfrm>
            <a:off x="1524000" y="4442909"/>
            <a:ext cx="9144000" cy="428115"/>
          </a:xfrm>
        </p:spPr>
        <p:txBody>
          <a:bodyPr/>
          <a:lstStyle>
            <a:lvl1pPr marL="0" indent="0">
              <a:buNone/>
              <a:defRPr sz="2100" b="1"/>
            </a:lvl1pPr>
            <a:lvl2pPr>
              <a:defRPr b="1"/>
            </a:lvl2pPr>
            <a:lvl3pPr>
              <a:defRPr b="1"/>
            </a:lvl3pPr>
            <a:lvl4pPr>
              <a:defRPr b="1"/>
            </a:lvl4pPr>
            <a:lvl5pPr>
              <a:defRPr b="1"/>
            </a:lvl5pPr>
          </a:lstStyle>
          <a:p>
            <a:pPr lvl="0"/>
            <a:r>
              <a:rPr lang="en-US" dirty="0"/>
              <a:t>Presenter:</a:t>
            </a:r>
            <a:endParaRPr lang="mk-MK" dirty="0"/>
          </a:p>
        </p:txBody>
      </p:sp>
      <p:sp>
        <p:nvSpPr>
          <p:cNvPr id="24" name="Text Placeholder 20">
            <a:extLst>
              <a:ext uri="{FF2B5EF4-FFF2-40B4-BE49-F238E27FC236}">
                <a16:creationId xmlns:a16="http://schemas.microsoft.com/office/drawing/2014/main" id="{EB3EA063-D85A-4957-A4FD-DA8A9D575E86}"/>
              </a:ext>
            </a:extLst>
          </p:cNvPr>
          <p:cNvSpPr>
            <a:spLocks noGrp="1"/>
          </p:cNvSpPr>
          <p:nvPr>
            <p:ph type="body" sz="quarter" idx="14" hasCustomPrompt="1"/>
          </p:nvPr>
        </p:nvSpPr>
        <p:spPr>
          <a:xfrm>
            <a:off x="1524000" y="5080257"/>
            <a:ext cx="9144000" cy="428115"/>
          </a:xfrm>
        </p:spPr>
        <p:txBody>
          <a:bodyPr>
            <a:normAutofit/>
          </a:bodyPr>
          <a:lstStyle>
            <a:lvl1pPr marL="0" indent="0">
              <a:buNone/>
              <a:defRPr sz="1800" b="0"/>
            </a:lvl1pPr>
            <a:lvl2pPr>
              <a:defRPr b="1"/>
            </a:lvl2pPr>
            <a:lvl3pPr>
              <a:defRPr b="1"/>
            </a:lvl3pPr>
            <a:lvl4pPr>
              <a:defRPr b="1"/>
            </a:lvl4pPr>
            <a:lvl5pPr>
              <a:defRPr b="1"/>
            </a:lvl5pPr>
          </a:lstStyle>
          <a:p>
            <a:pPr lvl="0"/>
            <a:r>
              <a:rPr lang="en-US" dirty="0"/>
              <a:t>University/Organization:</a:t>
            </a:r>
            <a:endParaRPr lang="mk-MK" dirty="0"/>
          </a:p>
        </p:txBody>
      </p:sp>
      <p:pic>
        <p:nvPicPr>
          <p:cNvPr id="27" name="Picture 26">
            <a:extLst>
              <a:ext uri="{FF2B5EF4-FFF2-40B4-BE49-F238E27FC236}">
                <a16:creationId xmlns:a16="http://schemas.microsoft.com/office/drawing/2014/main" id="{FEB8C196-A3DA-4EEA-81B0-F00A48C3C3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8000" y="0"/>
            <a:ext cx="3600000" cy="791452"/>
          </a:xfrm>
          <a:prstGeom prst="rect">
            <a:avLst/>
          </a:prstGeom>
        </p:spPr>
      </p:pic>
      <p:pic>
        <p:nvPicPr>
          <p:cNvPr id="8" name="Picture 2" descr="C:\Users\DELL\Downloads\All4R&amp;amp;D_logo.png">
            <a:extLst>
              <a:ext uri="{FF2B5EF4-FFF2-40B4-BE49-F238E27FC236}">
                <a16:creationId xmlns:a16="http://schemas.microsoft.com/office/drawing/2014/main" id="{750B8549-E734-4F33-A865-41391EF0691C}"/>
              </a:ext>
            </a:extLst>
          </p:cNvPr>
          <p:cNvPicPr>
            <a:picLocks noChangeAspect="1" noChangeArrowheads="1"/>
          </p:cNvPicPr>
          <p:nvPr userDrawn="1"/>
        </p:nvPicPr>
        <p:blipFill>
          <a:blip r:embed="rId3"/>
          <a:srcRect/>
          <a:stretch>
            <a:fillRect/>
          </a:stretch>
        </p:blipFill>
        <p:spPr bwMode="auto">
          <a:xfrm>
            <a:off x="1444186" y="703349"/>
            <a:ext cx="9303629" cy="1317632"/>
          </a:xfrm>
          <a:prstGeom prst="rect">
            <a:avLst/>
          </a:prstGeom>
          <a:noFill/>
        </p:spPr>
      </p:pic>
    </p:spTree>
    <p:extLst>
      <p:ext uri="{BB962C8B-B14F-4D97-AF65-F5344CB8AC3E}">
        <p14:creationId xmlns:p14="http://schemas.microsoft.com/office/powerpoint/2010/main" val="3281378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8587E-D955-4489-BDCB-63FF22046DED}"/>
              </a:ext>
            </a:extLst>
          </p:cNvPr>
          <p:cNvSpPr>
            <a:spLocks noGrp="1"/>
          </p:cNvSpPr>
          <p:nvPr>
            <p:ph type="title"/>
          </p:nvPr>
        </p:nvSpPr>
        <p:spPr>
          <a:xfrm>
            <a:off x="1080000" y="756000"/>
            <a:ext cx="10515600" cy="934689"/>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6B719B-B8EB-4993-8318-FFE141B2D892}"/>
              </a:ext>
            </a:extLst>
          </p:cNvPr>
          <p:cNvSpPr>
            <a:spLocks noGrp="1"/>
          </p:cNvSpPr>
          <p:nvPr>
            <p:ph idx="1"/>
          </p:nvPr>
        </p:nvSpPr>
        <p:spPr>
          <a:xfrm>
            <a:off x="1080000"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6" name="Slide Number Placeholder 5">
            <a:extLst>
              <a:ext uri="{FF2B5EF4-FFF2-40B4-BE49-F238E27FC236}">
                <a16:creationId xmlns:a16="http://schemas.microsoft.com/office/drawing/2014/main" id="{C7F06845-838A-48EB-9B87-713A2C730D74}"/>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7" name="squares">
            <a:extLst>
              <a:ext uri="{FF2B5EF4-FFF2-40B4-BE49-F238E27FC236}">
                <a16:creationId xmlns:a16="http://schemas.microsoft.com/office/drawing/2014/main" id="{08C25E0F-5786-4256-B5D8-932BC7F2B575}"/>
              </a:ext>
            </a:extLst>
          </p:cNvPr>
          <p:cNvGrpSpPr/>
          <p:nvPr userDrawn="1"/>
        </p:nvGrpSpPr>
        <p:grpSpPr>
          <a:xfrm>
            <a:off x="0" y="756000"/>
            <a:ext cx="1080000" cy="540000"/>
            <a:chOff x="0" y="452558"/>
            <a:chExt cx="914400" cy="524182"/>
          </a:xfrm>
        </p:grpSpPr>
        <p:sp>
          <p:nvSpPr>
            <p:cNvPr id="8" name="Rounded Rectangle 7">
              <a:extLst>
                <a:ext uri="{FF2B5EF4-FFF2-40B4-BE49-F238E27FC236}">
                  <a16:creationId xmlns:a16="http://schemas.microsoft.com/office/drawing/2014/main" id="{20859BBB-A017-49FF-AF1B-84E3675A8A11}"/>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AC5B713B-5567-4373-A85B-6026BC93B38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CA7D2ABB-6CDB-4DF5-A18C-0828D2D3E5A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6613B345-01BF-474F-8219-D123A14B81A3}"/>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5" name="Picture 14">
            <a:extLst>
              <a:ext uri="{FF2B5EF4-FFF2-40B4-BE49-F238E27FC236}">
                <a16:creationId xmlns:a16="http://schemas.microsoft.com/office/drawing/2014/main" id="{BED27601-0623-429F-B57C-CA372A7F7E2E}"/>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40175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5638D-B17B-4A61-BE28-1391E00A4F8D}"/>
              </a:ext>
            </a:extLst>
          </p:cNvPr>
          <p:cNvSpPr>
            <a:spLocks noGrp="1"/>
          </p:cNvSpPr>
          <p:nvPr>
            <p:ph type="title"/>
          </p:nvPr>
        </p:nvSpPr>
        <p:spPr>
          <a:xfrm>
            <a:off x="1080000" y="756545"/>
            <a:ext cx="10515600" cy="934145"/>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563752-7211-4DD0-B8FD-C0074E66FDB0}"/>
              </a:ext>
            </a:extLst>
          </p:cNvPr>
          <p:cNvSpPr>
            <a:spLocks noGrp="1"/>
          </p:cNvSpPr>
          <p:nvPr>
            <p:ph sz="half" idx="1"/>
          </p:nvPr>
        </p:nvSpPr>
        <p:spPr>
          <a:xfrm>
            <a:off x="10800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Content Placeholder 3">
            <a:extLst>
              <a:ext uri="{FF2B5EF4-FFF2-40B4-BE49-F238E27FC236}">
                <a16:creationId xmlns:a16="http://schemas.microsoft.com/office/drawing/2014/main" id="{3C8396FD-551E-4DB2-95E0-0F6A774396F2}"/>
              </a:ext>
            </a:extLst>
          </p:cNvPr>
          <p:cNvSpPr>
            <a:spLocks noGrp="1"/>
          </p:cNvSpPr>
          <p:nvPr>
            <p:ph sz="half" idx="2"/>
          </p:nvPr>
        </p:nvSpPr>
        <p:spPr>
          <a:xfrm>
            <a:off x="6403557"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7" name="Slide Number Placeholder 6">
            <a:extLst>
              <a:ext uri="{FF2B5EF4-FFF2-40B4-BE49-F238E27FC236}">
                <a16:creationId xmlns:a16="http://schemas.microsoft.com/office/drawing/2014/main" id="{7C5D9D57-EBE2-4392-99AD-CAFC2EE28B0B}"/>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8" name="squares">
            <a:extLst>
              <a:ext uri="{FF2B5EF4-FFF2-40B4-BE49-F238E27FC236}">
                <a16:creationId xmlns:a16="http://schemas.microsoft.com/office/drawing/2014/main" id="{36EF0EBC-BD60-48F9-BAE4-9B6108BBE477}"/>
              </a:ext>
            </a:extLst>
          </p:cNvPr>
          <p:cNvGrpSpPr/>
          <p:nvPr userDrawn="1"/>
        </p:nvGrpSpPr>
        <p:grpSpPr>
          <a:xfrm>
            <a:off x="0" y="756544"/>
            <a:ext cx="1080000" cy="540000"/>
            <a:chOff x="0" y="452558"/>
            <a:chExt cx="914400" cy="524182"/>
          </a:xfrm>
        </p:grpSpPr>
        <p:sp>
          <p:nvSpPr>
            <p:cNvPr id="9" name="Rounded Rectangle 7">
              <a:extLst>
                <a:ext uri="{FF2B5EF4-FFF2-40B4-BE49-F238E27FC236}">
                  <a16:creationId xmlns:a16="http://schemas.microsoft.com/office/drawing/2014/main" id="{86D8FB4D-FE85-4AC7-9680-1D96B37AC8CB}"/>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ed Rectangle 8">
              <a:extLst>
                <a:ext uri="{FF2B5EF4-FFF2-40B4-BE49-F238E27FC236}">
                  <a16:creationId xmlns:a16="http://schemas.microsoft.com/office/drawing/2014/main" id="{A437606E-0DD1-4C5B-834B-76F95576DFCC}"/>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1" name="Round Same Side Corner Rectangle 9">
              <a:extLst>
                <a:ext uri="{FF2B5EF4-FFF2-40B4-BE49-F238E27FC236}">
                  <a16:creationId xmlns:a16="http://schemas.microsoft.com/office/drawing/2014/main" id="{E1B658AD-4898-49C5-8F01-99CD6E93070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5" name="Picture 2" descr="C:\Users\DELL\Downloads\All4R&amp;amp;D_logo.png">
            <a:extLst>
              <a:ext uri="{FF2B5EF4-FFF2-40B4-BE49-F238E27FC236}">
                <a16:creationId xmlns:a16="http://schemas.microsoft.com/office/drawing/2014/main" id="{43148599-8377-4C18-B180-5954E1FD26FA}"/>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6" name="Picture 15">
            <a:extLst>
              <a:ext uri="{FF2B5EF4-FFF2-40B4-BE49-F238E27FC236}">
                <a16:creationId xmlns:a16="http://schemas.microsoft.com/office/drawing/2014/main" id="{0C8F7F37-EA84-4350-BBCA-63F1F6BFA34D}"/>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26702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ACA2E-2E8C-495F-BF57-6EC9C0F37571}"/>
              </a:ext>
            </a:extLst>
          </p:cNvPr>
          <p:cNvSpPr>
            <a:spLocks noGrp="1"/>
          </p:cNvSpPr>
          <p:nvPr>
            <p:ph type="title"/>
          </p:nvPr>
        </p:nvSpPr>
        <p:spPr>
          <a:xfrm>
            <a:off x="1080000" y="756545"/>
            <a:ext cx="10515600" cy="934145"/>
          </a:xfrm>
        </p:spPr>
        <p:txBody>
          <a:bodyPr/>
          <a:lstStyle/>
          <a:p>
            <a:r>
              <a:rPr lang="en-US" dirty="0"/>
              <a:t>Click to edit Master title style</a:t>
            </a:r>
            <a:endParaRPr lang="mk-MK" dirty="0"/>
          </a:p>
        </p:txBody>
      </p:sp>
      <p:sp>
        <p:nvSpPr>
          <p:cNvPr id="3" name="Text Placeholder 2">
            <a:extLst>
              <a:ext uri="{FF2B5EF4-FFF2-40B4-BE49-F238E27FC236}">
                <a16:creationId xmlns:a16="http://schemas.microsoft.com/office/drawing/2014/main" id="{665A5086-01C1-45EA-A843-12F127251A6A}"/>
              </a:ext>
            </a:extLst>
          </p:cNvPr>
          <p:cNvSpPr>
            <a:spLocks noGrp="1"/>
          </p:cNvSpPr>
          <p:nvPr>
            <p:ph type="body" idx="1"/>
          </p:nvPr>
        </p:nvSpPr>
        <p:spPr>
          <a:xfrm>
            <a:off x="1080001"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F2CA437-CC04-4C74-A345-60B7AD9AAEAD}"/>
              </a:ext>
            </a:extLst>
          </p:cNvPr>
          <p:cNvSpPr>
            <a:spLocks noGrp="1"/>
          </p:cNvSpPr>
          <p:nvPr>
            <p:ph sz="half" idx="2"/>
          </p:nvPr>
        </p:nvSpPr>
        <p:spPr>
          <a:xfrm>
            <a:off x="1080001"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5" name="Text Placeholder 4">
            <a:extLst>
              <a:ext uri="{FF2B5EF4-FFF2-40B4-BE49-F238E27FC236}">
                <a16:creationId xmlns:a16="http://schemas.microsoft.com/office/drawing/2014/main" id="{E4DA6A87-ECCB-4EE4-9A57-A94CAA361B87}"/>
              </a:ext>
            </a:extLst>
          </p:cNvPr>
          <p:cNvSpPr>
            <a:spLocks noGrp="1"/>
          </p:cNvSpPr>
          <p:nvPr>
            <p:ph type="body" sz="quarter" idx="3"/>
          </p:nvPr>
        </p:nvSpPr>
        <p:spPr>
          <a:xfrm>
            <a:off x="641457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08ED7A6-6F7F-4C65-BB3A-F44CB3C55D57}"/>
              </a:ext>
            </a:extLst>
          </p:cNvPr>
          <p:cNvSpPr>
            <a:spLocks noGrp="1"/>
          </p:cNvSpPr>
          <p:nvPr>
            <p:ph sz="quarter" idx="4"/>
          </p:nvPr>
        </p:nvSpPr>
        <p:spPr>
          <a:xfrm>
            <a:off x="641457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9" name="Slide Number Placeholder 8">
            <a:extLst>
              <a:ext uri="{FF2B5EF4-FFF2-40B4-BE49-F238E27FC236}">
                <a16:creationId xmlns:a16="http://schemas.microsoft.com/office/drawing/2014/main" id="{EA5A8863-508E-4923-BC5C-D32BA5885B75}"/>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10" name="squares">
            <a:extLst>
              <a:ext uri="{FF2B5EF4-FFF2-40B4-BE49-F238E27FC236}">
                <a16:creationId xmlns:a16="http://schemas.microsoft.com/office/drawing/2014/main" id="{0A6BDFBA-1E89-47F3-9A38-7986FA2EFAC7}"/>
              </a:ext>
            </a:extLst>
          </p:cNvPr>
          <p:cNvGrpSpPr/>
          <p:nvPr userDrawn="1"/>
        </p:nvGrpSpPr>
        <p:grpSpPr>
          <a:xfrm>
            <a:off x="0" y="756544"/>
            <a:ext cx="1080000" cy="540000"/>
            <a:chOff x="0" y="452558"/>
            <a:chExt cx="914400" cy="524182"/>
          </a:xfrm>
        </p:grpSpPr>
        <p:sp>
          <p:nvSpPr>
            <p:cNvPr id="11" name="Rounded Rectangle 7">
              <a:extLst>
                <a:ext uri="{FF2B5EF4-FFF2-40B4-BE49-F238E27FC236}">
                  <a16:creationId xmlns:a16="http://schemas.microsoft.com/office/drawing/2014/main" id="{95DEB342-75AA-44DE-902D-9ECF879A306D}"/>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2" name="Rounded Rectangle 8">
              <a:extLst>
                <a:ext uri="{FF2B5EF4-FFF2-40B4-BE49-F238E27FC236}">
                  <a16:creationId xmlns:a16="http://schemas.microsoft.com/office/drawing/2014/main" id="{5FC02211-52EF-470A-9110-C79DE0D512AE}"/>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3" name="Round Same Side Corner Rectangle 9">
              <a:extLst>
                <a:ext uri="{FF2B5EF4-FFF2-40B4-BE49-F238E27FC236}">
                  <a16:creationId xmlns:a16="http://schemas.microsoft.com/office/drawing/2014/main" id="{EE4F6A8F-A1F4-47B6-A017-5A05DBA2A7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7" name="Picture 2" descr="C:\Users\DELL\Downloads\All4R&amp;amp;D_logo.png">
            <a:extLst>
              <a:ext uri="{FF2B5EF4-FFF2-40B4-BE49-F238E27FC236}">
                <a16:creationId xmlns:a16="http://schemas.microsoft.com/office/drawing/2014/main" id="{AA9E0EE7-1480-4F32-935E-70DE26C56FD8}"/>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8" name="Picture 17">
            <a:extLst>
              <a:ext uri="{FF2B5EF4-FFF2-40B4-BE49-F238E27FC236}">
                <a16:creationId xmlns:a16="http://schemas.microsoft.com/office/drawing/2014/main" id="{EB399F0E-AC92-44B0-A853-5D77B410B5FB}"/>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54121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C71A8-C980-417E-AAAE-BFEC6FAC70B6}"/>
              </a:ext>
            </a:extLst>
          </p:cNvPr>
          <p:cNvSpPr>
            <a:spLocks noGrp="1"/>
          </p:cNvSpPr>
          <p:nvPr>
            <p:ph type="title"/>
          </p:nvPr>
        </p:nvSpPr>
        <p:spPr>
          <a:xfrm>
            <a:off x="1080000" y="756545"/>
            <a:ext cx="10515600" cy="934145"/>
          </a:xfrm>
        </p:spPr>
        <p:txBody>
          <a:bodyPr/>
          <a:lstStyle/>
          <a:p>
            <a:r>
              <a:rPr lang="en-US"/>
              <a:t>Click to edit Master title style</a:t>
            </a:r>
            <a:endParaRPr lang="mk-MK"/>
          </a:p>
        </p:txBody>
      </p:sp>
      <p:sp>
        <p:nvSpPr>
          <p:cNvPr id="5" name="Slide Number Placeholder 4">
            <a:extLst>
              <a:ext uri="{FF2B5EF4-FFF2-40B4-BE49-F238E27FC236}">
                <a16:creationId xmlns:a16="http://schemas.microsoft.com/office/drawing/2014/main" id="{338D5C2A-0CB8-460B-8363-4141167780A6}"/>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6" name="squares">
            <a:extLst>
              <a:ext uri="{FF2B5EF4-FFF2-40B4-BE49-F238E27FC236}">
                <a16:creationId xmlns:a16="http://schemas.microsoft.com/office/drawing/2014/main" id="{863B4A8C-EB25-467C-8F7A-B0E073312B91}"/>
              </a:ext>
            </a:extLst>
          </p:cNvPr>
          <p:cNvGrpSpPr/>
          <p:nvPr userDrawn="1"/>
        </p:nvGrpSpPr>
        <p:grpSpPr>
          <a:xfrm>
            <a:off x="0" y="756544"/>
            <a:ext cx="1080000" cy="540000"/>
            <a:chOff x="0" y="452558"/>
            <a:chExt cx="914400" cy="524182"/>
          </a:xfrm>
        </p:grpSpPr>
        <p:sp>
          <p:nvSpPr>
            <p:cNvPr id="7" name="Rounded Rectangle 7">
              <a:extLst>
                <a:ext uri="{FF2B5EF4-FFF2-40B4-BE49-F238E27FC236}">
                  <a16:creationId xmlns:a16="http://schemas.microsoft.com/office/drawing/2014/main" id="{84B2C8E6-7FBE-496D-B6E1-8B7E8E34CC86}"/>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8" name="Rounded Rectangle 8">
              <a:extLst>
                <a:ext uri="{FF2B5EF4-FFF2-40B4-BE49-F238E27FC236}">
                  <a16:creationId xmlns:a16="http://schemas.microsoft.com/office/drawing/2014/main" id="{DF0CB558-E354-4B21-AF51-26B58DEBD81B}"/>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 Same Side Corner Rectangle 9">
              <a:extLst>
                <a:ext uri="{FF2B5EF4-FFF2-40B4-BE49-F238E27FC236}">
                  <a16:creationId xmlns:a16="http://schemas.microsoft.com/office/drawing/2014/main" id="{5FC5A36C-E761-4AB7-ADA3-38DB03A7D5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143632D6-D46A-401B-B2AE-C9CDC17FB954}"/>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4" name="Picture 13">
            <a:extLst>
              <a:ext uri="{FF2B5EF4-FFF2-40B4-BE49-F238E27FC236}">
                <a16:creationId xmlns:a16="http://schemas.microsoft.com/office/drawing/2014/main" id="{64C402B5-5C67-4260-94A3-9E429F0B373F}"/>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387992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885E43-A26E-4349-AC5E-557E7E9F1F0C}"/>
              </a:ext>
            </a:extLst>
          </p:cNvPr>
          <p:cNvSpPr>
            <a:spLocks noGrp="1"/>
          </p:cNvSpPr>
          <p:nvPr>
            <p:ph type="title"/>
          </p:nvPr>
        </p:nvSpPr>
        <p:spPr>
          <a:xfrm>
            <a:off x="1080000" y="365127"/>
            <a:ext cx="10515600" cy="1325563"/>
          </a:xfrm>
          <a:prstGeom prst="rect">
            <a:avLst/>
          </a:prstGeom>
        </p:spPr>
        <p:txBody>
          <a:bodyPr vert="horz" lIns="91440" tIns="45720" rIns="91440" bIns="45720" rtlCol="0" anchor="ctr">
            <a:normAutofit/>
          </a:bodyPr>
          <a:lstStyle/>
          <a:p>
            <a:r>
              <a:rPr lang="en-US"/>
              <a:t>Click to edit Master title style</a:t>
            </a:r>
            <a:endParaRPr lang="mk-MK"/>
          </a:p>
        </p:txBody>
      </p:sp>
      <p:sp>
        <p:nvSpPr>
          <p:cNvPr id="3" name="Text Placeholder 2">
            <a:extLst>
              <a:ext uri="{FF2B5EF4-FFF2-40B4-BE49-F238E27FC236}">
                <a16:creationId xmlns:a16="http://schemas.microsoft.com/office/drawing/2014/main" id="{90EF0E7F-A08C-4813-A684-245A657E3E47}"/>
              </a:ext>
            </a:extLst>
          </p:cNvPr>
          <p:cNvSpPr>
            <a:spLocks noGrp="1"/>
          </p:cNvSpPr>
          <p:nvPr>
            <p:ph type="body" idx="1"/>
          </p:nvPr>
        </p:nvSpPr>
        <p:spPr>
          <a:xfrm>
            <a:off x="10800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dirty="0"/>
          </a:p>
        </p:txBody>
      </p:sp>
      <p:sp>
        <p:nvSpPr>
          <p:cNvPr id="6" name="Slide Number Placeholder 5">
            <a:extLst>
              <a:ext uri="{FF2B5EF4-FFF2-40B4-BE49-F238E27FC236}">
                <a16:creationId xmlns:a16="http://schemas.microsoft.com/office/drawing/2014/main" id="{2E0C9918-4525-4851-957B-A1215D9A0C4A}"/>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E7490E-C77E-45A2-8F8B-78D05B0E4463}" type="slidenum">
              <a:rPr lang="mk-MK" smtClean="0"/>
              <a:t>‹#›</a:t>
            </a:fld>
            <a:endParaRPr lang="mk-MK"/>
          </a:p>
        </p:txBody>
      </p:sp>
      <p:grpSp>
        <p:nvGrpSpPr>
          <p:cNvPr id="7" name="squares">
            <a:extLst>
              <a:ext uri="{FF2B5EF4-FFF2-40B4-BE49-F238E27FC236}">
                <a16:creationId xmlns:a16="http://schemas.microsoft.com/office/drawing/2014/main" id="{4011F226-5FB7-49A7-BF24-7EC55AB1C41F}"/>
              </a:ext>
            </a:extLst>
          </p:cNvPr>
          <p:cNvGrpSpPr/>
          <p:nvPr userDrawn="1"/>
        </p:nvGrpSpPr>
        <p:grpSpPr>
          <a:xfrm>
            <a:off x="0" y="756544"/>
            <a:ext cx="1080000" cy="540000"/>
            <a:chOff x="0" y="452558"/>
            <a:chExt cx="914400" cy="524182"/>
          </a:xfrm>
        </p:grpSpPr>
        <p:sp>
          <p:nvSpPr>
            <p:cNvPr id="8" name="Rounded Rectangle 7">
              <a:extLst>
                <a:ext uri="{FF2B5EF4-FFF2-40B4-BE49-F238E27FC236}">
                  <a16:creationId xmlns:a16="http://schemas.microsoft.com/office/drawing/2014/main" id="{6F19FF6C-52F0-49F1-A1F9-596EC24E751F}"/>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2AC10D5A-9D7A-4BC9-8F64-DAB3CB283E6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499A4AC1-DB3D-433A-B640-34F34DB9A35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sp>
        <p:nvSpPr>
          <p:cNvPr id="11" name="TextBox 10">
            <a:extLst>
              <a:ext uri="{FF2B5EF4-FFF2-40B4-BE49-F238E27FC236}">
                <a16:creationId xmlns:a16="http://schemas.microsoft.com/office/drawing/2014/main" id="{AF05C187-05A0-495B-AF60-25EE48A0E688}"/>
              </a:ext>
            </a:extLst>
          </p:cNvPr>
          <p:cNvSpPr txBox="1"/>
          <p:nvPr userDrawn="1"/>
        </p:nvSpPr>
        <p:spPr>
          <a:xfrm>
            <a:off x="1080001" y="6356352"/>
            <a:ext cx="7373719" cy="323165"/>
          </a:xfrm>
          <a:prstGeom prst="rect">
            <a:avLst/>
          </a:prstGeom>
          <a:noFill/>
        </p:spPr>
        <p:txBody>
          <a:bodyPr wrap="square" rtlCol="0">
            <a:spAutoFit/>
          </a:bodyPr>
          <a:lstStyle/>
          <a:p>
            <a:pPr algn="l"/>
            <a:r>
              <a:rPr lang="en-US" sz="750" b="1" dirty="0">
                <a:solidFill>
                  <a:schemeClr val="bg1">
                    <a:lumMod val="65000"/>
                  </a:schemeClr>
                </a:solidFill>
              </a:rPr>
              <a:t>Agreement number – 2018 – 3234 / 001 – 001 </a:t>
            </a:r>
          </a:p>
          <a:p>
            <a:pPr algn="l"/>
            <a:r>
              <a:rPr lang="en-US" sz="750" b="1" dirty="0">
                <a:solidFill>
                  <a:schemeClr val="bg1">
                    <a:lumMod val="65000"/>
                  </a:schemeClr>
                </a:solidFill>
              </a:rPr>
              <a:t>Project reference number – 598719-EPP-1-2018-1-MK-EPPKA2-CBHE-JP</a:t>
            </a:r>
            <a:endParaRPr lang="mk-MK" sz="750" b="1" dirty="0">
              <a:solidFill>
                <a:schemeClr val="bg1">
                  <a:lumMod val="65000"/>
                </a:schemeClr>
              </a:solidFill>
            </a:endParaRPr>
          </a:p>
        </p:txBody>
      </p:sp>
    </p:spTree>
    <p:extLst>
      <p:ext uri="{BB962C8B-B14F-4D97-AF65-F5344CB8AC3E}">
        <p14:creationId xmlns:p14="http://schemas.microsoft.com/office/powerpoint/2010/main" val="2667800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mk-M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vaghovo9221@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1. General information about </a:t>
            </a:r>
            <a:r>
              <a:rPr lang="en-US" b="1" dirty="0"/>
              <a:t>the Innovative teaching practice</a:t>
            </a:r>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pPr>
              <a:spcAft>
                <a:spcPts val="1200"/>
              </a:spcAft>
            </a:pPr>
            <a:r>
              <a:rPr lang="en-GB" sz="2400" b="1" dirty="0"/>
              <a:t>Title: </a:t>
            </a:r>
            <a:r>
              <a:rPr lang="en-US" sz="2400" b="1" dirty="0"/>
              <a:t>Learning by Doing Science</a:t>
            </a:r>
            <a:br>
              <a:rPr lang="en-US" sz="2400" dirty="0"/>
            </a:br>
            <a:endParaRPr lang="en-US" sz="2400" dirty="0"/>
          </a:p>
          <a:p>
            <a:pPr>
              <a:spcAft>
                <a:spcPts val="1200"/>
              </a:spcAft>
            </a:pPr>
            <a:r>
              <a:rPr lang="en-GB" b="1" dirty="0"/>
              <a:t>Professor: </a:t>
            </a:r>
            <a:r>
              <a:rPr lang="en-GB" dirty="0" err="1"/>
              <a:t>Hovhannes</a:t>
            </a:r>
            <a:r>
              <a:rPr lang="en-GB" dirty="0"/>
              <a:t> </a:t>
            </a:r>
            <a:r>
              <a:rPr lang="en-GB" dirty="0" err="1"/>
              <a:t>Avagyan</a:t>
            </a:r>
            <a:endParaRPr lang="en-GB" dirty="0"/>
          </a:p>
          <a:p>
            <a:pPr>
              <a:spcAft>
                <a:spcPts val="1200"/>
              </a:spcAft>
            </a:pPr>
            <a:r>
              <a:rPr lang="en-GB" b="1" dirty="0"/>
              <a:t>Institution: </a:t>
            </a:r>
            <a:r>
              <a:rPr lang="en-GB" b="1" i="1" dirty="0"/>
              <a:t>National University of Architecture and Construction of Armenia (NUACA)</a:t>
            </a:r>
          </a:p>
          <a:p>
            <a:pPr>
              <a:spcAft>
                <a:spcPts val="1200"/>
              </a:spcAft>
            </a:pPr>
            <a:r>
              <a:rPr lang="en-GB" b="1" dirty="0"/>
              <a:t>Mail: </a:t>
            </a:r>
            <a:r>
              <a:rPr lang="en-US" dirty="0">
                <a:hlinkClick r:id="rId2"/>
              </a:rPr>
              <a:t>avaghovo9221@gmail.com</a:t>
            </a:r>
            <a:r>
              <a:rPr lang="en-US" dirty="0"/>
              <a:t> </a:t>
            </a:r>
          </a:p>
        </p:txBody>
      </p:sp>
    </p:spTree>
    <p:extLst>
      <p:ext uri="{BB962C8B-B14F-4D97-AF65-F5344CB8AC3E}">
        <p14:creationId xmlns:p14="http://schemas.microsoft.com/office/powerpoint/2010/main" val="2595754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2. Description of the innovative teaching practice</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972589" y="1750663"/>
            <a:ext cx="9248111" cy="4351338"/>
          </a:xfrm>
        </p:spPr>
        <p:txBody>
          <a:bodyPr>
            <a:normAutofit/>
          </a:bodyPr>
          <a:lstStyle/>
          <a:p>
            <a:endParaRPr lang="en-US" dirty="0"/>
          </a:p>
          <a:p>
            <a:endParaRPr lang="en-US" dirty="0"/>
          </a:p>
          <a:p>
            <a:endParaRPr lang="en-US" dirty="0"/>
          </a:p>
          <a:p>
            <a:pPr algn="just"/>
            <a:r>
              <a:rPr lang="en-US" dirty="0"/>
              <a:t>During a period of 40 days the participants will have opportunity to develop new skills and challenge their behavior by developing conceptual understanding.</a:t>
            </a:r>
          </a:p>
          <a:p>
            <a:pPr algn="just"/>
            <a:r>
              <a:rPr lang="en-US" dirty="0"/>
              <a:t>With this learning process the participants will have opportunity to be engaged with authentic scientific tools and practices such as controlling remote laboratory experiments, can build science inquiry skills, improve conceptual understanding, and increase motivation.</a:t>
            </a:r>
          </a:p>
          <a:p>
            <a:pPr marL="0" indent="0" algn="just">
              <a:buNone/>
            </a:pPr>
            <a:endParaRPr lang="en-US" dirty="0"/>
          </a:p>
          <a:p>
            <a:pPr algn="just"/>
            <a:endParaRPr lang="en-GB" dirty="0"/>
          </a:p>
        </p:txBody>
      </p:sp>
    </p:spTree>
    <p:extLst>
      <p:ext uri="{BB962C8B-B14F-4D97-AF65-F5344CB8AC3E}">
        <p14:creationId xmlns:p14="http://schemas.microsoft.com/office/powerpoint/2010/main" val="4009500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3. Duration and Target group</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163782" y="1750663"/>
            <a:ext cx="9056918" cy="4351338"/>
          </a:xfrm>
        </p:spPr>
        <p:txBody>
          <a:bodyPr>
            <a:normAutofit/>
          </a:bodyPr>
          <a:lstStyle/>
          <a:p>
            <a:pPr marL="0" indent="0">
              <a:spcAft>
                <a:spcPts val="1200"/>
              </a:spcAft>
              <a:buNone/>
            </a:pPr>
            <a:endParaRPr lang="en-GB" b="1" dirty="0"/>
          </a:p>
          <a:p>
            <a:pPr marL="0" indent="0">
              <a:spcAft>
                <a:spcPts val="1200"/>
              </a:spcAft>
              <a:buNone/>
            </a:pPr>
            <a:r>
              <a:rPr lang="en-GB" b="1" dirty="0"/>
              <a:t>Duration</a:t>
            </a:r>
            <a:r>
              <a:rPr lang="mk-MK" b="1" dirty="0"/>
              <a:t>: </a:t>
            </a:r>
            <a:r>
              <a:rPr lang="en-GB" dirty="0"/>
              <a:t>40 days</a:t>
            </a:r>
          </a:p>
          <a:p>
            <a:pPr marL="0" indent="0">
              <a:spcAft>
                <a:spcPts val="1200"/>
              </a:spcAft>
              <a:buNone/>
            </a:pPr>
            <a:r>
              <a:rPr lang="en-GB" b="1" dirty="0"/>
              <a:t>Target group:</a:t>
            </a:r>
          </a:p>
          <a:p>
            <a:pPr>
              <a:spcAft>
                <a:spcPts val="1200"/>
              </a:spcAft>
            </a:pPr>
            <a:r>
              <a:rPr lang="en-GB" dirty="0"/>
              <a:t>Students </a:t>
            </a:r>
          </a:p>
          <a:p>
            <a:pPr>
              <a:spcAft>
                <a:spcPts val="1200"/>
              </a:spcAft>
            </a:pPr>
            <a:r>
              <a:rPr lang="en-GB" dirty="0"/>
              <a:t>Professionals</a:t>
            </a:r>
          </a:p>
          <a:p>
            <a:pPr marL="0" indent="0">
              <a:spcAft>
                <a:spcPts val="1200"/>
              </a:spcAft>
              <a:buNone/>
            </a:pPr>
            <a:r>
              <a:rPr lang="en-GB" dirty="0"/>
              <a:t> </a:t>
            </a:r>
          </a:p>
          <a:p>
            <a:pPr marL="0" indent="0">
              <a:spcAft>
                <a:spcPts val="1200"/>
              </a:spcAft>
              <a:buNone/>
            </a:pPr>
            <a:endParaRPr lang="en-GB" dirty="0"/>
          </a:p>
          <a:p>
            <a:pPr>
              <a:spcAft>
                <a:spcPts val="1200"/>
              </a:spcAft>
            </a:pPr>
            <a:endParaRPr lang="en-US" dirty="0"/>
          </a:p>
        </p:txBody>
      </p:sp>
    </p:spTree>
    <p:extLst>
      <p:ext uri="{BB962C8B-B14F-4D97-AF65-F5344CB8AC3E}">
        <p14:creationId xmlns:p14="http://schemas.microsoft.com/office/powerpoint/2010/main" val="2518936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4. </a:t>
            </a:r>
            <a:r>
              <a:rPr lang="en-US" b="1" dirty="0"/>
              <a:t>Skills to be acquired/ improved:</a:t>
            </a:r>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pPr lvl="0" algn="just"/>
            <a:r>
              <a:rPr lang="en-US" i="1" dirty="0"/>
              <a:t>Soft skills – People related skills</a:t>
            </a:r>
            <a:r>
              <a:rPr lang="en-US" dirty="0"/>
              <a:t>: direct impact on science inquiry skills</a:t>
            </a:r>
          </a:p>
          <a:p>
            <a:pPr marL="0" lvl="0" indent="0" algn="just">
              <a:buNone/>
            </a:pPr>
            <a:endParaRPr lang="en-GB" dirty="0"/>
          </a:p>
          <a:p>
            <a:pPr lvl="0" algn="just"/>
            <a:r>
              <a:rPr lang="en-US" i="1" dirty="0"/>
              <a:t>Soft skills – Personal skills</a:t>
            </a:r>
            <a:r>
              <a:rPr lang="en-US" dirty="0"/>
              <a:t>: direct impact on Professionalism by controlling remote laboratory experiments</a:t>
            </a:r>
          </a:p>
          <a:p>
            <a:pPr marL="0" lvl="0" indent="0" algn="just">
              <a:buNone/>
            </a:pPr>
            <a:endParaRPr lang="en-GB" dirty="0"/>
          </a:p>
          <a:p>
            <a:pPr lvl="0" algn="just"/>
            <a:r>
              <a:rPr lang="en-US" i="1" dirty="0"/>
              <a:t>Hard skills – Conceptual/thinking skills</a:t>
            </a:r>
            <a:r>
              <a:rPr lang="en-US" dirty="0"/>
              <a:t>: direct impact on conceptual understanding</a:t>
            </a:r>
            <a:endParaRPr lang="en-GB" dirty="0"/>
          </a:p>
        </p:txBody>
      </p:sp>
    </p:spTree>
    <p:extLst>
      <p:ext uri="{BB962C8B-B14F-4D97-AF65-F5344CB8AC3E}">
        <p14:creationId xmlns:p14="http://schemas.microsoft.com/office/powerpoint/2010/main" val="3027490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5. Methods and techniques </a:t>
            </a:r>
            <a:endParaRPr lang="en-US"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pPr lvl="0"/>
            <a:r>
              <a:rPr lang="en-US" b="1" dirty="0"/>
              <a:t>Format – </a:t>
            </a:r>
            <a:r>
              <a:rPr lang="en-US" sz="2000" b="1" dirty="0"/>
              <a:t>Learning By Doing Science</a:t>
            </a:r>
          </a:p>
          <a:p>
            <a:pPr marL="0" lvl="0" indent="0">
              <a:buNone/>
            </a:pPr>
            <a:endParaRPr lang="en-US" b="1" dirty="0"/>
          </a:p>
          <a:p>
            <a:pPr algn="just"/>
            <a:r>
              <a:rPr lang="en-US" b="1" dirty="0"/>
              <a:t>Techniques completed with individual work</a:t>
            </a:r>
            <a:r>
              <a:rPr lang="en-US" dirty="0"/>
              <a:t>: mental models, problem solving, improving conceptual understanding. </a:t>
            </a:r>
          </a:p>
          <a:p>
            <a:pPr algn="just"/>
            <a:endParaRPr lang="en-US" dirty="0"/>
          </a:p>
          <a:p>
            <a:pPr algn="just"/>
            <a:r>
              <a:rPr lang="en-US" b="1" dirty="0"/>
              <a:t>Techniques completed in teams</a:t>
            </a:r>
            <a:r>
              <a:rPr lang="en-US" dirty="0"/>
              <a:t>: problem solving, doing experiments.</a:t>
            </a:r>
            <a:endParaRPr lang="en-US" b="1" dirty="0"/>
          </a:p>
          <a:p>
            <a:pPr marL="0" indent="0" algn="just">
              <a:buNone/>
            </a:pPr>
            <a:endParaRPr lang="en-US" dirty="0"/>
          </a:p>
          <a:p>
            <a:pPr lvl="0" algn="just"/>
            <a:r>
              <a:rPr lang="en-US" b="1" dirty="0"/>
              <a:t>Available resources via e-learning</a:t>
            </a:r>
            <a:r>
              <a:rPr lang="en-US" dirty="0"/>
              <a:t> platform: articles, remote-experiment video materials, presentations.</a:t>
            </a:r>
          </a:p>
          <a:p>
            <a:pPr lvl="0"/>
            <a:endParaRPr lang="en-US" dirty="0"/>
          </a:p>
        </p:txBody>
      </p:sp>
    </p:spTree>
    <p:extLst>
      <p:ext uri="{BB962C8B-B14F-4D97-AF65-F5344CB8AC3E}">
        <p14:creationId xmlns:p14="http://schemas.microsoft.com/office/powerpoint/2010/main" val="2751554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Autofit/>
          </a:bodyPr>
          <a:lstStyle/>
          <a:p>
            <a:r>
              <a:rPr lang="en-GB" b="1" dirty="0"/>
              <a:t>6. </a:t>
            </a:r>
            <a:r>
              <a:rPr lang="en-US" b="1"/>
              <a:t>Methods </a:t>
            </a:r>
            <a:r>
              <a:rPr lang="en-US" b="1" dirty="0"/>
              <a:t>for assessment and evaluation of the practice</a:t>
            </a:r>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r>
              <a:rPr lang="en-US" b="1" dirty="0"/>
              <a:t>Methods for assessment</a:t>
            </a:r>
          </a:p>
          <a:p>
            <a:endParaRPr lang="en-US" dirty="0"/>
          </a:p>
          <a:p>
            <a:r>
              <a:rPr lang="en-US" dirty="0"/>
              <a:t>Pre- and post- self-assessment</a:t>
            </a:r>
          </a:p>
          <a:p>
            <a:r>
              <a:rPr lang="en-US" dirty="0"/>
              <a:t>Experiments results achieved after doing them</a:t>
            </a:r>
          </a:p>
          <a:p>
            <a:pPr marL="0" indent="0">
              <a:buNone/>
            </a:pPr>
            <a:endParaRPr lang="en-US" dirty="0"/>
          </a:p>
          <a:p>
            <a:r>
              <a:rPr lang="en-US" b="1" dirty="0"/>
              <a:t>Methods for evaluation</a:t>
            </a:r>
          </a:p>
          <a:p>
            <a:pPr marL="0" indent="0">
              <a:buNone/>
            </a:pPr>
            <a:endParaRPr lang="en-GB" dirty="0"/>
          </a:p>
          <a:p>
            <a:r>
              <a:rPr lang="en-US" dirty="0"/>
              <a:t>Evaluation lists and feedback from students</a:t>
            </a:r>
          </a:p>
          <a:p>
            <a:pPr marL="0" indent="0">
              <a:buNone/>
            </a:pPr>
            <a:endParaRPr lang="en-US" dirty="0"/>
          </a:p>
        </p:txBody>
      </p:sp>
    </p:spTree>
    <p:extLst>
      <p:ext uri="{BB962C8B-B14F-4D97-AF65-F5344CB8AC3E}">
        <p14:creationId xmlns:p14="http://schemas.microsoft.com/office/powerpoint/2010/main" val="105299270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b="1" dirty="0" smtClean="0"/>
        </a:defPPr>
      </a:lstStyle>
    </a:txDef>
  </a:objectDefaults>
  <a:extraClrSchemeLst/>
  <a:extLst>
    <a:ext uri="{05A4C25C-085E-4340-85A3-A5531E510DB2}">
      <thm15:themeFamily xmlns:thm15="http://schemas.microsoft.com/office/thememl/2012/main" name="Presentation1.pptx" id="{AE8E6D74-1B11-4748-AC68-BB99129FEB5C}" vid="{E67EB6DF-D0BA-494F-901D-824AB1914B44}"/>
    </a:ext>
  </a:extLst>
</a:theme>
</file>

<file path=docProps/app.xml><?xml version="1.0" encoding="utf-8"?>
<Properties xmlns="http://schemas.openxmlformats.org/officeDocument/2006/extended-properties" xmlns:vt="http://schemas.openxmlformats.org/officeDocument/2006/docPropsVTypes">
  <TotalTime>0</TotalTime>
  <Words>261</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1_Office Theme</vt:lpstr>
      <vt:lpstr>1. General information about the Innovative teaching practice</vt:lpstr>
      <vt:lpstr>2. Description of the innovative teaching practice</vt:lpstr>
      <vt:lpstr>3. Duration and Target group</vt:lpstr>
      <vt:lpstr>4. Skills to be acquired/ improved:</vt:lpstr>
      <vt:lpstr>5. Methods and techniques </vt:lpstr>
      <vt:lpstr>6. Methods for assessment and evaluation of the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General information about the Innovative teaching practice</dc:title>
  <dc:creator>Sergey Churilov</dc:creator>
  <cp:lastModifiedBy>Sergey Churilov</cp:lastModifiedBy>
  <cp:revision>1</cp:revision>
  <dcterms:created xsi:type="dcterms:W3CDTF">2020-09-18T12:52:22Z</dcterms:created>
  <dcterms:modified xsi:type="dcterms:W3CDTF">2020-09-18T12:52:47Z</dcterms:modified>
</cp:coreProperties>
</file>