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99" r:id="rId2"/>
    <p:sldId id="295" r:id="rId3"/>
    <p:sldId id="296" r:id="rId4"/>
    <p:sldId id="297" r:id="rId5"/>
    <p:sldId id="298" r:id="rId6"/>
    <p:sldId id="300" r:id="rId7"/>
    <p:sldId id="301" r:id="rId8"/>
  </p:sldIdLst>
  <p:sldSz cx="9144000" cy="6858000" type="screen4x3"/>
  <p:notesSz cx="6858000" cy="9144000"/>
  <p:defaultText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299A81-7C68-4856-B3B3-3BFCCB2AE896}" v="12" dt="2020-06-05T13:11:40.3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8" autoAdjust="0"/>
    <p:restoredTop sz="90168" autoAdjust="0"/>
  </p:normalViewPr>
  <p:slideViewPr>
    <p:cSldViewPr snapToGrid="0">
      <p:cViewPr varScale="1">
        <p:scale>
          <a:sx n="79" d="100"/>
          <a:sy n="79" d="100"/>
        </p:scale>
        <p:origin x="1017" y="48"/>
      </p:cViewPr>
      <p:guideLst/>
    </p:cSldViewPr>
  </p:slideViewPr>
  <p:notesTextViewPr>
    <p:cViewPr>
      <p:scale>
        <a:sx n="1" d="1"/>
        <a:sy n="1" d="1"/>
      </p:scale>
      <p:origin x="0" y="0"/>
    </p:cViewPr>
  </p:notesText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90299A81-7C68-4856-B3B3-3BFCCB2AE896}"/>
    <pc:docChg chg="modSld">
      <pc:chgData name="" userId="" providerId="" clId="Web-{90299A81-7C68-4856-B3B3-3BFCCB2AE896}" dt="2020-06-05T13:11:40.304" v="11" actId="20577"/>
      <pc:docMkLst>
        <pc:docMk/>
      </pc:docMkLst>
      <pc:sldChg chg="modSp">
        <pc:chgData name="" userId="" providerId="" clId="Web-{90299A81-7C68-4856-B3B3-3BFCCB2AE896}" dt="2020-06-05T13:11:40.289" v="10" actId="20577"/>
        <pc:sldMkLst>
          <pc:docMk/>
          <pc:sldMk cId="98205331" sldId="297"/>
        </pc:sldMkLst>
        <pc:spChg chg="mod">
          <ac:chgData name="" userId="" providerId="" clId="Web-{90299A81-7C68-4856-B3B3-3BFCCB2AE896}" dt="2020-06-05T13:11:40.289" v="10" actId="20577"/>
          <ac:spMkLst>
            <pc:docMk/>
            <pc:sldMk cId="98205331" sldId="297"/>
            <ac:spMk id="3" creationId="{E3EC3F68-C96D-40AD-AC76-0833558436C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5A9053-76C0-45A4-82CA-CAD734D878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ALLRR&amp;D Kick Off Meeting, Skopje, 24-25 January 2019</a:t>
            </a:r>
            <a:endParaRPr lang="mk-MK"/>
          </a:p>
        </p:txBody>
      </p:sp>
      <p:sp>
        <p:nvSpPr>
          <p:cNvPr id="3" name="Date Placeholder 2">
            <a:extLst>
              <a:ext uri="{FF2B5EF4-FFF2-40B4-BE49-F238E27FC236}">
                <a16:creationId xmlns:a16="http://schemas.microsoft.com/office/drawing/2014/main" id="{08244283-85F0-4C47-91D3-FF33A1BFB3C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D7388C1-6070-4FC8-8295-DFD3F8891E99}" type="datetimeFigureOut">
              <a:rPr lang="mk-MK" smtClean="0"/>
              <a:t>08.6.2020</a:t>
            </a:fld>
            <a:endParaRPr lang="mk-MK"/>
          </a:p>
        </p:txBody>
      </p:sp>
      <p:sp>
        <p:nvSpPr>
          <p:cNvPr id="4" name="Footer Placeholder 3">
            <a:extLst>
              <a:ext uri="{FF2B5EF4-FFF2-40B4-BE49-F238E27FC236}">
                <a16:creationId xmlns:a16="http://schemas.microsoft.com/office/drawing/2014/main" id="{294F6765-E022-4DD9-9FD1-9C72BE47B1A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mk-MK"/>
          </a:p>
        </p:txBody>
      </p:sp>
      <p:sp>
        <p:nvSpPr>
          <p:cNvPr id="5" name="Slide Number Placeholder 4">
            <a:extLst>
              <a:ext uri="{FF2B5EF4-FFF2-40B4-BE49-F238E27FC236}">
                <a16:creationId xmlns:a16="http://schemas.microsoft.com/office/drawing/2014/main" id="{26F23405-2F9B-4729-BB57-5261553F97D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6372FB-0475-4997-A0F8-C31C189C59D7}" type="slidenum">
              <a:rPr lang="mk-MK" smtClean="0"/>
              <a:t>‹Nr.›</a:t>
            </a:fld>
            <a:endParaRPr lang="mk-MK"/>
          </a:p>
        </p:txBody>
      </p:sp>
    </p:spTree>
    <p:extLst>
      <p:ext uri="{BB962C8B-B14F-4D97-AF65-F5344CB8AC3E}">
        <p14:creationId xmlns:p14="http://schemas.microsoft.com/office/powerpoint/2010/main" val="779050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ALLRR&amp;D Kick Off Meeting, Skopje, 24-25 January 2019</a:t>
            </a:r>
            <a:endParaRPr lang="mk-M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A6EA6-7FE7-41A5-AA5E-C4E329B4BC67}" type="datetimeFigureOut">
              <a:rPr lang="mk-MK" smtClean="0"/>
              <a:t>08.6.2020</a:t>
            </a:fld>
            <a:endParaRPr lang="mk-M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mk-M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mk-M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4E93D2-C23D-41D9-A79B-B555DEF57B70}" type="slidenum">
              <a:rPr lang="mk-MK" smtClean="0"/>
              <a:t>‹Nr.›</a:t>
            </a:fld>
            <a:endParaRPr lang="mk-MK"/>
          </a:p>
        </p:txBody>
      </p:sp>
    </p:spTree>
    <p:extLst>
      <p:ext uri="{BB962C8B-B14F-4D97-AF65-F5344CB8AC3E}">
        <p14:creationId xmlns:p14="http://schemas.microsoft.com/office/powerpoint/2010/main" val="29226970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0D4E93D2-C23D-41D9-A79B-B555DEF57B70}" type="slidenum">
              <a:rPr lang="mk-MK" smtClean="0"/>
              <a:t>7</a:t>
            </a:fld>
            <a:endParaRPr lang="mk-MK"/>
          </a:p>
        </p:txBody>
      </p:sp>
    </p:spTree>
    <p:extLst>
      <p:ext uri="{BB962C8B-B14F-4D97-AF65-F5344CB8AC3E}">
        <p14:creationId xmlns:p14="http://schemas.microsoft.com/office/powerpoint/2010/main" val="25800189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095A3AFB-1D62-47FE-9C85-2FB0E95DF507}"/>
              </a:ext>
            </a:extLst>
          </p:cNvPr>
          <p:cNvSpPr>
            <a:spLocks noGrp="1"/>
          </p:cNvSpPr>
          <p:nvPr>
            <p:ph type="sldNum" sz="quarter" idx="12"/>
          </p:nvPr>
        </p:nvSpPr>
        <p:spPr/>
        <p:txBody>
          <a:bodyPr/>
          <a:lstStyle/>
          <a:p>
            <a:fld id="{40E7490E-C77E-45A2-8F8B-78D05B0E4463}" type="slidenum">
              <a:rPr lang="mk-MK" smtClean="0"/>
              <a:t>‹Nr.›</a:t>
            </a:fld>
            <a:endParaRPr lang="mk-MK"/>
          </a:p>
        </p:txBody>
      </p:sp>
      <p:sp>
        <p:nvSpPr>
          <p:cNvPr id="16" name="Subtitle 2">
            <a:extLst>
              <a:ext uri="{FF2B5EF4-FFF2-40B4-BE49-F238E27FC236}">
                <a16:creationId xmlns:a16="http://schemas.microsoft.com/office/drawing/2014/main" id="{704035AD-F711-483A-A8E2-F4068892FF9E}"/>
              </a:ext>
            </a:extLst>
          </p:cNvPr>
          <p:cNvSpPr txBox="1">
            <a:spLocks/>
          </p:cNvSpPr>
          <p:nvPr userDrawn="1"/>
        </p:nvSpPr>
        <p:spPr>
          <a:xfrm>
            <a:off x="1143000" y="2848254"/>
            <a:ext cx="6858000" cy="365125"/>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500" dirty="0"/>
              <a:t>Template</a:t>
            </a:r>
            <a:r>
              <a:rPr lang="en-GB" sz="1500" baseline="0" dirty="0"/>
              <a:t> for </a:t>
            </a:r>
            <a:r>
              <a:rPr lang="en-US" sz="1500" dirty="0"/>
              <a:t>LLL Courses</a:t>
            </a:r>
            <a:endParaRPr lang="mk-MK" sz="1500" dirty="0"/>
          </a:p>
        </p:txBody>
      </p:sp>
      <p:sp>
        <p:nvSpPr>
          <p:cNvPr id="21" name="Text Placeholder 20">
            <a:extLst>
              <a:ext uri="{FF2B5EF4-FFF2-40B4-BE49-F238E27FC236}">
                <a16:creationId xmlns:a16="http://schemas.microsoft.com/office/drawing/2014/main" id="{8FA28686-2554-4068-8953-C5E69ADF93DB}"/>
              </a:ext>
            </a:extLst>
          </p:cNvPr>
          <p:cNvSpPr>
            <a:spLocks noGrp="1"/>
          </p:cNvSpPr>
          <p:nvPr>
            <p:ph type="body" sz="quarter" idx="13" hasCustomPrompt="1"/>
          </p:nvPr>
        </p:nvSpPr>
        <p:spPr>
          <a:xfrm>
            <a:off x="1143000" y="4442908"/>
            <a:ext cx="6858000" cy="428115"/>
          </a:xfrm>
        </p:spPr>
        <p:txBody>
          <a:bodyPr/>
          <a:lstStyle>
            <a:lvl1pPr marL="0" indent="0">
              <a:buNone/>
              <a:defRPr sz="2100" b="1"/>
            </a:lvl1pPr>
            <a:lvl2pPr>
              <a:defRPr b="1"/>
            </a:lvl2pPr>
            <a:lvl3pPr>
              <a:defRPr b="1"/>
            </a:lvl3pPr>
            <a:lvl4pPr>
              <a:defRPr b="1"/>
            </a:lvl4pPr>
            <a:lvl5pPr>
              <a:defRPr b="1"/>
            </a:lvl5pPr>
          </a:lstStyle>
          <a:p>
            <a:pPr lvl="0"/>
            <a:r>
              <a:rPr lang="en-US" dirty="0"/>
              <a:t>Presenter:</a:t>
            </a:r>
            <a:endParaRPr lang="mk-MK" dirty="0"/>
          </a:p>
        </p:txBody>
      </p:sp>
      <p:sp>
        <p:nvSpPr>
          <p:cNvPr id="24" name="Text Placeholder 20">
            <a:extLst>
              <a:ext uri="{FF2B5EF4-FFF2-40B4-BE49-F238E27FC236}">
                <a16:creationId xmlns:a16="http://schemas.microsoft.com/office/drawing/2014/main" id="{EB3EA063-D85A-4957-A4FD-DA8A9D575E86}"/>
              </a:ext>
            </a:extLst>
          </p:cNvPr>
          <p:cNvSpPr>
            <a:spLocks noGrp="1"/>
          </p:cNvSpPr>
          <p:nvPr>
            <p:ph type="body" sz="quarter" idx="14" hasCustomPrompt="1"/>
          </p:nvPr>
        </p:nvSpPr>
        <p:spPr>
          <a:xfrm>
            <a:off x="1143000" y="5080256"/>
            <a:ext cx="6858000" cy="428115"/>
          </a:xfrm>
        </p:spPr>
        <p:txBody>
          <a:bodyPr>
            <a:normAutofit/>
          </a:bodyPr>
          <a:lstStyle>
            <a:lvl1pPr marL="0" indent="0">
              <a:buNone/>
              <a:defRPr sz="1800" b="0"/>
            </a:lvl1pPr>
            <a:lvl2pPr>
              <a:defRPr b="1"/>
            </a:lvl2pPr>
            <a:lvl3pPr>
              <a:defRPr b="1"/>
            </a:lvl3pPr>
            <a:lvl4pPr>
              <a:defRPr b="1"/>
            </a:lvl4pPr>
            <a:lvl5pPr>
              <a:defRPr b="1"/>
            </a:lvl5pPr>
          </a:lstStyle>
          <a:p>
            <a:pPr lvl="0"/>
            <a:r>
              <a:rPr lang="en-US" dirty="0"/>
              <a:t>University/Organization:</a:t>
            </a:r>
            <a:endParaRPr lang="mk-MK" dirty="0"/>
          </a:p>
        </p:txBody>
      </p:sp>
      <p:pic>
        <p:nvPicPr>
          <p:cNvPr id="27" name="Picture 26">
            <a:extLst>
              <a:ext uri="{FF2B5EF4-FFF2-40B4-BE49-F238E27FC236}">
                <a16:creationId xmlns:a16="http://schemas.microsoft.com/office/drawing/2014/main" id="{FEB8C196-A3DA-4EEA-81B0-F00A48C3C39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426000" y="0"/>
            <a:ext cx="2700000" cy="791452"/>
          </a:xfrm>
          <a:prstGeom prst="rect">
            <a:avLst/>
          </a:prstGeom>
        </p:spPr>
      </p:pic>
      <p:pic>
        <p:nvPicPr>
          <p:cNvPr id="8" name="Picture 2" descr="C:\Users\DELL\Downloads\All4R&amp;amp;D_logo.png">
            <a:extLst>
              <a:ext uri="{FF2B5EF4-FFF2-40B4-BE49-F238E27FC236}">
                <a16:creationId xmlns:a16="http://schemas.microsoft.com/office/drawing/2014/main" id="{750B8549-E734-4F33-A865-41391EF0691C}"/>
              </a:ext>
            </a:extLst>
          </p:cNvPr>
          <p:cNvPicPr>
            <a:picLocks noChangeAspect="1" noChangeArrowheads="1"/>
          </p:cNvPicPr>
          <p:nvPr userDrawn="1"/>
        </p:nvPicPr>
        <p:blipFill>
          <a:blip r:embed="rId3"/>
          <a:srcRect/>
          <a:stretch>
            <a:fillRect/>
          </a:stretch>
        </p:blipFill>
        <p:spPr bwMode="auto">
          <a:xfrm>
            <a:off x="1083139" y="703349"/>
            <a:ext cx="6977722" cy="1317632"/>
          </a:xfrm>
          <a:prstGeom prst="rect">
            <a:avLst/>
          </a:prstGeom>
          <a:noFill/>
        </p:spPr>
      </p:pic>
    </p:spTree>
    <p:extLst>
      <p:ext uri="{BB962C8B-B14F-4D97-AF65-F5344CB8AC3E}">
        <p14:creationId xmlns:p14="http://schemas.microsoft.com/office/powerpoint/2010/main" val="1479793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8587E-D955-4489-BDCB-63FF22046DED}"/>
              </a:ext>
            </a:extLst>
          </p:cNvPr>
          <p:cNvSpPr>
            <a:spLocks noGrp="1"/>
          </p:cNvSpPr>
          <p:nvPr>
            <p:ph type="title"/>
          </p:nvPr>
        </p:nvSpPr>
        <p:spPr>
          <a:xfrm>
            <a:off x="810000" y="755999"/>
            <a:ext cx="7886700" cy="934689"/>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6B719B-B8EB-4993-8318-FFE141B2D892}"/>
              </a:ext>
            </a:extLst>
          </p:cNvPr>
          <p:cNvSpPr>
            <a:spLocks noGrp="1"/>
          </p:cNvSpPr>
          <p:nvPr>
            <p:ph idx="1"/>
          </p:nvPr>
        </p:nvSpPr>
        <p:spPr>
          <a:xfrm>
            <a:off x="810000" y="1825625"/>
            <a:ext cx="7886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6" name="Slide Number Placeholder 5">
            <a:extLst>
              <a:ext uri="{FF2B5EF4-FFF2-40B4-BE49-F238E27FC236}">
                <a16:creationId xmlns:a16="http://schemas.microsoft.com/office/drawing/2014/main" id="{C7F06845-838A-48EB-9B87-713A2C730D74}"/>
              </a:ext>
            </a:extLst>
          </p:cNvPr>
          <p:cNvSpPr>
            <a:spLocks noGrp="1"/>
          </p:cNvSpPr>
          <p:nvPr>
            <p:ph type="sldNum" sz="quarter" idx="12"/>
          </p:nvPr>
        </p:nvSpPr>
        <p:spPr/>
        <p:txBody>
          <a:bodyPr/>
          <a:lstStyle/>
          <a:p>
            <a:fld id="{40E7490E-C77E-45A2-8F8B-78D05B0E4463}" type="slidenum">
              <a:rPr lang="mk-MK" smtClean="0"/>
              <a:t>‹Nr.›</a:t>
            </a:fld>
            <a:endParaRPr lang="mk-MK"/>
          </a:p>
        </p:txBody>
      </p:sp>
      <p:grpSp>
        <p:nvGrpSpPr>
          <p:cNvPr id="7" name="squares">
            <a:extLst>
              <a:ext uri="{FF2B5EF4-FFF2-40B4-BE49-F238E27FC236}">
                <a16:creationId xmlns:a16="http://schemas.microsoft.com/office/drawing/2014/main" id="{08C25E0F-5786-4256-B5D8-932BC7F2B575}"/>
              </a:ext>
            </a:extLst>
          </p:cNvPr>
          <p:cNvGrpSpPr/>
          <p:nvPr userDrawn="1"/>
        </p:nvGrpSpPr>
        <p:grpSpPr>
          <a:xfrm>
            <a:off x="0" y="756000"/>
            <a:ext cx="810000" cy="540000"/>
            <a:chOff x="0" y="452558"/>
            <a:chExt cx="914400" cy="524182"/>
          </a:xfrm>
        </p:grpSpPr>
        <p:sp>
          <p:nvSpPr>
            <p:cNvPr id="8" name="Rounded Rectangle 7">
              <a:extLst>
                <a:ext uri="{FF2B5EF4-FFF2-40B4-BE49-F238E27FC236}">
                  <a16:creationId xmlns:a16="http://schemas.microsoft.com/office/drawing/2014/main" id="{20859BBB-A017-49FF-AF1B-84E3675A8A11}"/>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AC5B713B-5567-4373-A85B-6026BC93B38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CA7D2ABB-6CDB-4DF5-A18C-0828D2D3E5A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6613B345-01BF-474F-8219-D123A14B81A3}"/>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5" name="Picture 14">
            <a:extLst>
              <a:ext uri="{FF2B5EF4-FFF2-40B4-BE49-F238E27FC236}">
                <a16:creationId xmlns:a16="http://schemas.microsoft.com/office/drawing/2014/main" id="{BED27601-0623-429F-B57C-CA372A7F7E2E}"/>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19115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5638D-B17B-4A61-BE28-1391E00A4F8D}"/>
              </a:ext>
            </a:extLst>
          </p:cNvPr>
          <p:cNvSpPr>
            <a:spLocks noGrp="1"/>
          </p:cNvSpPr>
          <p:nvPr>
            <p:ph type="title"/>
          </p:nvPr>
        </p:nvSpPr>
        <p:spPr>
          <a:xfrm>
            <a:off x="810000" y="756544"/>
            <a:ext cx="7886700" cy="934145"/>
          </a:xfrm>
        </p:spPr>
        <p:txBody>
          <a:bodyPr/>
          <a:lstStyle/>
          <a:p>
            <a:r>
              <a:rPr lang="en-US"/>
              <a:t>Click to edit Master title style</a:t>
            </a:r>
            <a:endParaRPr lang="mk-MK"/>
          </a:p>
        </p:txBody>
      </p:sp>
      <p:sp>
        <p:nvSpPr>
          <p:cNvPr id="3" name="Content Placeholder 2">
            <a:extLst>
              <a:ext uri="{FF2B5EF4-FFF2-40B4-BE49-F238E27FC236}">
                <a16:creationId xmlns:a16="http://schemas.microsoft.com/office/drawing/2014/main" id="{B6563752-7211-4DD0-B8FD-C0074E66FDB0}"/>
              </a:ext>
            </a:extLst>
          </p:cNvPr>
          <p:cNvSpPr>
            <a:spLocks noGrp="1"/>
          </p:cNvSpPr>
          <p:nvPr>
            <p:ph sz="half" idx="1"/>
          </p:nvPr>
        </p:nvSpPr>
        <p:spPr>
          <a:xfrm>
            <a:off x="81000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4" name="Content Placeholder 3">
            <a:extLst>
              <a:ext uri="{FF2B5EF4-FFF2-40B4-BE49-F238E27FC236}">
                <a16:creationId xmlns:a16="http://schemas.microsoft.com/office/drawing/2014/main" id="{3C8396FD-551E-4DB2-95E0-0F6A774396F2}"/>
              </a:ext>
            </a:extLst>
          </p:cNvPr>
          <p:cNvSpPr>
            <a:spLocks noGrp="1"/>
          </p:cNvSpPr>
          <p:nvPr>
            <p:ph sz="half" idx="2"/>
          </p:nvPr>
        </p:nvSpPr>
        <p:spPr>
          <a:xfrm>
            <a:off x="4802668"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7" name="Slide Number Placeholder 6">
            <a:extLst>
              <a:ext uri="{FF2B5EF4-FFF2-40B4-BE49-F238E27FC236}">
                <a16:creationId xmlns:a16="http://schemas.microsoft.com/office/drawing/2014/main" id="{7C5D9D57-EBE2-4392-99AD-CAFC2EE28B0B}"/>
              </a:ext>
            </a:extLst>
          </p:cNvPr>
          <p:cNvSpPr>
            <a:spLocks noGrp="1"/>
          </p:cNvSpPr>
          <p:nvPr>
            <p:ph type="sldNum" sz="quarter" idx="12"/>
          </p:nvPr>
        </p:nvSpPr>
        <p:spPr/>
        <p:txBody>
          <a:bodyPr/>
          <a:lstStyle/>
          <a:p>
            <a:fld id="{40E7490E-C77E-45A2-8F8B-78D05B0E4463}" type="slidenum">
              <a:rPr lang="mk-MK" smtClean="0"/>
              <a:t>‹Nr.›</a:t>
            </a:fld>
            <a:endParaRPr lang="mk-MK"/>
          </a:p>
        </p:txBody>
      </p:sp>
      <p:grpSp>
        <p:nvGrpSpPr>
          <p:cNvPr id="8" name="squares">
            <a:extLst>
              <a:ext uri="{FF2B5EF4-FFF2-40B4-BE49-F238E27FC236}">
                <a16:creationId xmlns:a16="http://schemas.microsoft.com/office/drawing/2014/main" id="{36EF0EBC-BD60-48F9-BAE4-9B6108BBE477}"/>
              </a:ext>
            </a:extLst>
          </p:cNvPr>
          <p:cNvGrpSpPr/>
          <p:nvPr userDrawn="1"/>
        </p:nvGrpSpPr>
        <p:grpSpPr>
          <a:xfrm>
            <a:off x="0" y="756544"/>
            <a:ext cx="810000" cy="540000"/>
            <a:chOff x="0" y="452558"/>
            <a:chExt cx="914400" cy="524182"/>
          </a:xfrm>
        </p:grpSpPr>
        <p:sp>
          <p:nvSpPr>
            <p:cNvPr id="9" name="Rounded Rectangle 7">
              <a:extLst>
                <a:ext uri="{FF2B5EF4-FFF2-40B4-BE49-F238E27FC236}">
                  <a16:creationId xmlns:a16="http://schemas.microsoft.com/office/drawing/2014/main" id="{86D8FB4D-FE85-4AC7-9680-1D96B37AC8CB}"/>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ed Rectangle 8">
              <a:extLst>
                <a:ext uri="{FF2B5EF4-FFF2-40B4-BE49-F238E27FC236}">
                  <a16:creationId xmlns:a16="http://schemas.microsoft.com/office/drawing/2014/main" id="{A437606E-0DD1-4C5B-834B-76F95576DFCC}"/>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1" name="Round Same Side Corner Rectangle 9">
              <a:extLst>
                <a:ext uri="{FF2B5EF4-FFF2-40B4-BE49-F238E27FC236}">
                  <a16:creationId xmlns:a16="http://schemas.microsoft.com/office/drawing/2014/main" id="{E1B658AD-4898-49C5-8F01-99CD6E93070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5" name="Picture 2" descr="C:\Users\DELL\Downloads\All4R&amp;amp;D_logo.png">
            <a:extLst>
              <a:ext uri="{FF2B5EF4-FFF2-40B4-BE49-F238E27FC236}">
                <a16:creationId xmlns:a16="http://schemas.microsoft.com/office/drawing/2014/main" id="{43148599-8377-4C18-B180-5954E1FD26FA}"/>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6" name="Picture 15">
            <a:extLst>
              <a:ext uri="{FF2B5EF4-FFF2-40B4-BE49-F238E27FC236}">
                <a16:creationId xmlns:a16="http://schemas.microsoft.com/office/drawing/2014/main" id="{0C8F7F37-EA84-4350-BBCA-63F1F6BFA34D}"/>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1391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CA2E-2E8C-495F-BF57-6EC9C0F37571}"/>
              </a:ext>
            </a:extLst>
          </p:cNvPr>
          <p:cNvSpPr>
            <a:spLocks noGrp="1"/>
          </p:cNvSpPr>
          <p:nvPr>
            <p:ph type="title"/>
          </p:nvPr>
        </p:nvSpPr>
        <p:spPr>
          <a:xfrm>
            <a:off x="810000" y="756544"/>
            <a:ext cx="7886700" cy="934145"/>
          </a:xfrm>
        </p:spPr>
        <p:txBody>
          <a:bodyPr/>
          <a:lstStyle/>
          <a:p>
            <a:r>
              <a:rPr lang="en-US" dirty="0"/>
              <a:t>Click to edit Master title style</a:t>
            </a:r>
            <a:endParaRPr lang="mk-MK" dirty="0"/>
          </a:p>
        </p:txBody>
      </p:sp>
      <p:sp>
        <p:nvSpPr>
          <p:cNvPr id="3" name="Text Placeholder 2">
            <a:extLst>
              <a:ext uri="{FF2B5EF4-FFF2-40B4-BE49-F238E27FC236}">
                <a16:creationId xmlns:a16="http://schemas.microsoft.com/office/drawing/2014/main" id="{665A5086-01C1-45EA-A843-12F127251A6A}"/>
              </a:ext>
            </a:extLst>
          </p:cNvPr>
          <p:cNvSpPr>
            <a:spLocks noGrp="1"/>
          </p:cNvSpPr>
          <p:nvPr>
            <p:ph type="body" idx="1"/>
          </p:nvPr>
        </p:nvSpPr>
        <p:spPr>
          <a:xfrm>
            <a:off x="81000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CA437-CC04-4C74-A345-60B7AD9AAEAD}"/>
              </a:ext>
            </a:extLst>
          </p:cNvPr>
          <p:cNvSpPr>
            <a:spLocks noGrp="1"/>
          </p:cNvSpPr>
          <p:nvPr>
            <p:ph sz="half" idx="2"/>
          </p:nvPr>
        </p:nvSpPr>
        <p:spPr>
          <a:xfrm>
            <a:off x="810001"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5" name="Text Placeholder 4">
            <a:extLst>
              <a:ext uri="{FF2B5EF4-FFF2-40B4-BE49-F238E27FC236}">
                <a16:creationId xmlns:a16="http://schemas.microsoft.com/office/drawing/2014/main" id="{E4DA6A87-ECCB-4EE4-9A57-A94CAA361B87}"/>
              </a:ext>
            </a:extLst>
          </p:cNvPr>
          <p:cNvSpPr>
            <a:spLocks noGrp="1"/>
          </p:cNvSpPr>
          <p:nvPr>
            <p:ph type="body" sz="quarter" idx="3"/>
          </p:nvPr>
        </p:nvSpPr>
        <p:spPr>
          <a:xfrm>
            <a:off x="4810928"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08ED7A6-6F7F-4C65-BB3A-F44CB3C55D57}"/>
              </a:ext>
            </a:extLst>
          </p:cNvPr>
          <p:cNvSpPr>
            <a:spLocks noGrp="1"/>
          </p:cNvSpPr>
          <p:nvPr>
            <p:ph sz="quarter" idx="4"/>
          </p:nvPr>
        </p:nvSpPr>
        <p:spPr>
          <a:xfrm>
            <a:off x="4810928"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a:p>
        </p:txBody>
      </p:sp>
      <p:sp>
        <p:nvSpPr>
          <p:cNvPr id="9" name="Slide Number Placeholder 8">
            <a:extLst>
              <a:ext uri="{FF2B5EF4-FFF2-40B4-BE49-F238E27FC236}">
                <a16:creationId xmlns:a16="http://schemas.microsoft.com/office/drawing/2014/main" id="{EA5A8863-508E-4923-BC5C-D32BA5885B75}"/>
              </a:ext>
            </a:extLst>
          </p:cNvPr>
          <p:cNvSpPr>
            <a:spLocks noGrp="1"/>
          </p:cNvSpPr>
          <p:nvPr>
            <p:ph type="sldNum" sz="quarter" idx="12"/>
          </p:nvPr>
        </p:nvSpPr>
        <p:spPr/>
        <p:txBody>
          <a:bodyPr/>
          <a:lstStyle/>
          <a:p>
            <a:fld id="{40E7490E-C77E-45A2-8F8B-78D05B0E4463}" type="slidenum">
              <a:rPr lang="mk-MK" smtClean="0"/>
              <a:t>‹Nr.›</a:t>
            </a:fld>
            <a:endParaRPr lang="mk-MK"/>
          </a:p>
        </p:txBody>
      </p:sp>
      <p:grpSp>
        <p:nvGrpSpPr>
          <p:cNvPr id="10" name="squares">
            <a:extLst>
              <a:ext uri="{FF2B5EF4-FFF2-40B4-BE49-F238E27FC236}">
                <a16:creationId xmlns:a16="http://schemas.microsoft.com/office/drawing/2014/main" id="{0A6BDFBA-1E89-47F3-9A38-7986FA2EFAC7}"/>
              </a:ext>
            </a:extLst>
          </p:cNvPr>
          <p:cNvGrpSpPr/>
          <p:nvPr userDrawn="1"/>
        </p:nvGrpSpPr>
        <p:grpSpPr>
          <a:xfrm>
            <a:off x="0" y="756544"/>
            <a:ext cx="810000" cy="540000"/>
            <a:chOff x="0" y="452558"/>
            <a:chExt cx="914400" cy="524182"/>
          </a:xfrm>
        </p:grpSpPr>
        <p:sp>
          <p:nvSpPr>
            <p:cNvPr id="11" name="Rounded Rectangle 7">
              <a:extLst>
                <a:ext uri="{FF2B5EF4-FFF2-40B4-BE49-F238E27FC236}">
                  <a16:creationId xmlns:a16="http://schemas.microsoft.com/office/drawing/2014/main" id="{95DEB342-75AA-44DE-902D-9ECF879A306D}"/>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2" name="Rounded Rectangle 8">
              <a:extLst>
                <a:ext uri="{FF2B5EF4-FFF2-40B4-BE49-F238E27FC236}">
                  <a16:creationId xmlns:a16="http://schemas.microsoft.com/office/drawing/2014/main" id="{5FC02211-52EF-470A-9110-C79DE0D512AE}"/>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3" name="Round Same Side Corner Rectangle 9">
              <a:extLst>
                <a:ext uri="{FF2B5EF4-FFF2-40B4-BE49-F238E27FC236}">
                  <a16:creationId xmlns:a16="http://schemas.microsoft.com/office/drawing/2014/main" id="{EE4F6A8F-A1F4-47B6-A017-5A05DBA2A7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7" name="Picture 2" descr="C:\Users\DELL\Downloads\All4R&amp;amp;D_logo.png">
            <a:extLst>
              <a:ext uri="{FF2B5EF4-FFF2-40B4-BE49-F238E27FC236}">
                <a16:creationId xmlns:a16="http://schemas.microsoft.com/office/drawing/2014/main" id="{AA9E0EE7-1480-4F32-935E-70DE26C56FD8}"/>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8" name="Picture 17">
            <a:extLst>
              <a:ext uri="{FF2B5EF4-FFF2-40B4-BE49-F238E27FC236}">
                <a16:creationId xmlns:a16="http://schemas.microsoft.com/office/drawing/2014/main" id="{EB399F0E-AC92-44B0-A853-5D77B410B5FB}"/>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8707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C71A8-C980-417E-AAAE-BFEC6FAC70B6}"/>
              </a:ext>
            </a:extLst>
          </p:cNvPr>
          <p:cNvSpPr>
            <a:spLocks noGrp="1"/>
          </p:cNvSpPr>
          <p:nvPr>
            <p:ph type="title"/>
          </p:nvPr>
        </p:nvSpPr>
        <p:spPr>
          <a:xfrm>
            <a:off x="810000" y="756544"/>
            <a:ext cx="7886700" cy="934145"/>
          </a:xfrm>
        </p:spPr>
        <p:txBody>
          <a:bodyPr/>
          <a:lstStyle/>
          <a:p>
            <a:r>
              <a:rPr lang="en-US"/>
              <a:t>Click to edit Master title style</a:t>
            </a:r>
            <a:endParaRPr lang="mk-MK"/>
          </a:p>
        </p:txBody>
      </p:sp>
      <p:sp>
        <p:nvSpPr>
          <p:cNvPr id="5" name="Slide Number Placeholder 4">
            <a:extLst>
              <a:ext uri="{FF2B5EF4-FFF2-40B4-BE49-F238E27FC236}">
                <a16:creationId xmlns:a16="http://schemas.microsoft.com/office/drawing/2014/main" id="{338D5C2A-0CB8-460B-8363-4141167780A6}"/>
              </a:ext>
            </a:extLst>
          </p:cNvPr>
          <p:cNvSpPr>
            <a:spLocks noGrp="1"/>
          </p:cNvSpPr>
          <p:nvPr>
            <p:ph type="sldNum" sz="quarter" idx="12"/>
          </p:nvPr>
        </p:nvSpPr>
        <p:spPr/>
        <p:txBody>
          <a:bodyPr/>
          <a:lstStyle/>
          <a:p>
            <a:fld id="{40E7490E-C77E-45A2-8F8B-78D05B0E4463}" type="slidenum">
              <a:rPr lang="mk-MK" smtClean="0"/>
              <a:t>‹Nr.›</a:t>
            </a:fld>
            <a:endParaRPr lang="mk-MK"/>
          </a:p>
        </p:txBody>
      </p:sp>
      <p:grpSp>
        <p:nvGrpSpPr>
          <p:cNvPr id="6" name="squares">
            <a:extLst>
              <a:ext uri="{FF2B5EF4-FFF2-40B4-BE49-F238E27FC236}">
                <a16:creationId xmlns:a16="http://schemas.microsoft.com/office/drawing/2014/main" id="{863B4A8C-EB25-467C-8F7A-B0E073312B91}"/>
              </a:ext>
            </a:extLst>
          </p:cNvPr>
          <p:cNvGrpSpPr/>
          <p:nvPr userDrawn="1"/>
        </p:nvGrpSpPr>
        <p:grpSpPr>
          <a:xfrm>
            <a:off x="0" y="756544"/>
            <a:ext cx="810000" cy="540000"/>
            <a:chOff x="0" y="452558"/>
            <a:chExt cx="914400" cy="524182"/>
          </a:xfrm>
        </p:grpSpPr>
        <p:sp>
          <p:nvSpPr>
            <p:cNvPr id="7" name="Rounded Rectangle 7">
              <a:extLst>
                <a:ext uri="{FF2B5EF4-FFF2-40B4-BE49-F238E27FC236}">
                  <a16:creationId xmlns:a16="http://schemas.microsoft.com/office/drawing/2014/main" id="{84B2C8E6-7FBE-496D-B6E1-8B7E8E34CC86}"/>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8" name="Rounded Rectangle 8">
              <a:extLst>
                <a:ext uri="{FF2B5EF4-FFF2-40B4-BE49-F238E27FC236}">
                  <a16:creationId xmlns:a16="http://schemas.microsoft.com/office/drawing/2014/main" id="{DF0CB558-E354-4B21-AF51-26B58DEBD81B}"/>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 Same Side Corner Rectangle 9">
              <a:extLst>
                <a:ext uri="{FF2B5EF4-FFF2-40B4-BE49-F238E27FC236}">
                  <a16:creationId xmlns:a16="http://schemas.microsoft.com/office/drawing/2014/main" id="{5FC5A36C-E761-4AB7-ADA3-38DB03A7D553}"/>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pic>
        <p:nvPicPr>
          <p:cNvPr id="13" name="Picture 2" descr="C:\Users\DELL\Downloads\All4R&amp;amp;D_logo.png">
            <a:extLst>
              <a:ext uri="{FF2B5EF4-FFF2-40B4-BE49-F238E27FC236}">
                <a16:creationId xmlns:a16="http://schemas.microsoft.com/office/drawing/2014/main" id="{143632D6-D46A-401B-B2AE-C9CDC17FB954}"/>
              </a:ext>
            </a:extLst>
          </p:cNvPr>
          <p:cNvPicPr>
            <a:picLocks noChangeAspect="1" noChangeArrowheads="1"/>
          </p:cNvPicPr>
          <p:nvPr userDrawn="1"/>
        </p:nvPicPr>
        <p:blipFill>
          <a:blip r:embed="rId2"/>
          <a:srcRect/>
          <a:stretch>
            <a:fillRect/>
          </a:stretch>
        </p:blipFill>
        <p:spPr bwMode="auto">
          <a:xfrm>
            <a:off x="810000" y="91309"/>
            <a:ext cx="3050299" cy="576000"/>
          </a:xfrm>
          <a:prstGeom prst="rect">
            <a:avLst/>
          </a:prstGeom>
          <a:noFill/>
        </p:spPr>
      </p:pic>
      <p:pic>
        <p:nvPicPr>
          <p:cNvPr id="14" name="Picture 13">
            <a:extLst>
              <a:ext uri="{FF2B5EF4-FFF2-40B4-BE49-F238E27FC236}">
                <a16:creationId xmlns:a16="http://schemas.microsoft.com/office/drawing/2014/main" id="{64C402B5-5C67-4260-94A3-9E429F0B373F}"/>
              </a:ext>
            </a:extLst>
          </p:cNvPr>
          <p:cNvPicPr/>
          <p:nvPr userDrawn="1"/>
        </p:nvPicPr>
        <p:blipFill rotWithShape="1">
          <a:blip r:embed="rId3" cstate="hqprint">
            <a:extLst>
              <a:ext uri="{28A0092B-C50C-407E-A947-70E740481C1C}">
                <a14:useLocalDpi xmlns:a14="http://schemas.microsoft.com/office/drawing/2010/main" val="0"/>
              </a:ext>
            </a:extLst>
          </a:blip>
          <a:srcRect l="25984" t="10513" r="2317" b="10513"/>
          <a:stretch/>
        </p:blipFill>
        <p:spPr bwMode="auto">
          <a:xfrm>
            <a:off x="6466247" y="51238"/>
            <a:ext cx="2230453" cy="5401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606526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885E43-A26E-4349-AC5E-557E7E9F1F0C}"/>
              </a:ext>
            </a:extLst>
          </p:cNvPr>
          <p:cNvSpPr>
            <a:spLocks noGrp="1"/>
          </p:cNvSpPr>
          <p:nvPr>
            <p:ph type="title"/>
          </p:nvPr>
        </p:nvSpPr>
        <p:spPr>
          <a:xfrm>
            <a:off x="810000" y="365126"/>
            <a:ext cx="7886700" cy="1325563"/>
          </a:xfrm>
          <a:prstGeom prst="rect">
            <a:avLst/>
          </a:prstGeom>
        </p:spPr>
        <p:txBody>
          <a:bodyPr vert="horz" lIns="91440" tIns="45720" rIns="91440" bIns="45720" rtlCol="0" anchor="ctr">
            <a:normAutofit/>
          </a:bodyPr>
          <a:lstStyle/>
          <a:p>
            <a:r>
              <a:rPr lang="en-US"/>
              <a:t>Click to edit Master title style</a:t>
            </a:r>
            <a:endParaRPr lang="mk-MK"/>
          </a:p>
        </p:txBody>
      </p:sp>
      <p:sp>
        <p:nvSpPr>
          <p:cNvPr id="3" name="Text Placeholder 2">
            <a:extLst>
              <a:ext uri="{FF2B5EF4-FFF2-40B4-BE49-F238E27FC236}">
                <a16:creationId xmlns:a16="http://schemas.microsoft.com/office/drawing/2014/main" id="{90EF0E7F-A08C-4813-A684-245A657E3E47}"/>
              </a:ext>
            </a:extLst>
          </p:cNvPr>
          <p:cNvSpPr>
            <a:spLocks noGrp="1"/>
          </p:cNvSpPr>
          <p:nvPr>
            <p:ph type="body" idx="1"/>
          </p:nvPr>
        </p:nvSpPr>
        <p:spPr>
          <a:xfrm>
            <a:off x="81000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mk-MK" dirty="0"/>
          </a:p>
        </p:txBody>
      </p:sp>
      <p:sp>
        <p:nvSpPr>
          <p:cNvPr id="6" name="Slide Number Placeholder 5">
            <a:extLst>
              <a:ext uri="{FF2B5EF4-FFF2-40B4-BE49-F238E27FC236}">
                <a16:creationId xmlns:a16="http://schemas.microsoft.com/office/drawing/2014/main" id="{2E0C9918-4525-4851-957B-A1215D9A0C4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E7490E-C77E-45A2-8F8B-78D05B0E4463}" type="slidenum">
              <a:rPr lang="mk-MK" smtClean="0"/>
              <a:t>‹Nr.›</a:t>
            </a:fld>
            <a:endParaRPr lang="mk-MK"/>
          </a:p>
        </p:txBody>
      </p:sp>
      <p:grpSp>
        <p:nvGrpSpPr>
          <p:cNvPr id="7" name="squares">
            <a:extLst>
              <a:ext uri="{FF2B5EF4-FFF2-40B4-BE49-F238E27FC236}">
                <a16:creationId xmlns:a16="http://schemas.microsoft.com/office/drawing/2014/main" id="{4011F226-5FB7-49A7-BF24-7EC55AB1C41F}"/>
              </a:ext>
            </a:extLst>
          </p:cNvPr>
          <p:cNvGrpSpPr/>
          <p:nvPr userDrawn="1"/>
        </p:nvGrpSpPr>
        <p:grpSpPr>
          <a:xfrm>
            <a:off x="0" y="756544"/>
            <a:ext cx="810000" cy="540000"/>
            <a:chOff x="0" y="452558"/>
            <a:chExt cx="914400" cy="524182"/>
          </a:xfrm>
        </p:grpSpPr>
        <p:sp>
          <p:nvSpPr>
            <p:cNvPr id="8" name="Rounded Rectangle 7">
              <a:extLst>
                <a:ext uri="{FF2B5EF4-FFF2-40B4-BE49-F238E27FC236}">
                  <a16:creationId xmlns:a16="http://schemas.microsoft.com/office/drawing/2014/main" id="{6F19FF6C-52F0-49F1-A1F9-596EC24E751F}"/>
                </a:ext>
              </a:extLst>
            </p:cNvPr>
            <p:cNvSpPr/>
            <p:nvPr/>
          </p:nvSpPr>
          <p:spPr>
            <a:xfrm>
              <a:off x="591671" y="452558"/>
              <a:ext cx="322729" cy="524180"/>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9" name="Rounded Rectangle 8">
              <a:extLst>
                <a:ext uri="{FF2B5EF4-FFF2-40B4-BE49-F238E27FC236}">
                  <a16:creationId xmlns:a16="http://schemas.microsoft.com/office/drawing/2014/main" id="{2AC10D5A-9D7A-4BC9-8F64-DAB3CB283E6A}"/>
                </a:ext>
              </a:extLst>
            </p:cNvPr>
            <p:cNvSpPr/>
            <p:nvPr/>
          </p:nvSpPr>
          <p:spPr>
            <a:xfrm>
              <a:off x="215154" y="452558"/>
              <a:ext cx="322729" cy="5241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10" name="Round Same Side Corner Rectangle 9">
              <a:extLst>
                <a:ext uri="{FF2B5EF4-FFF2-40B4-BE49-F238E27FC236}">
                  <a16:creationId xmlns:a16="http://schemas.microsoft.com/office/drawing/2014/main" id="{499A4AC1-DB3D-433A-B640-34F34DB9A352}"/>
                </a:ext>
              </a:extLst>
            </p:cNvPr>
            <p:cNvSpPr/>
            <p:nvPr/>
          </p:nvSpPr>
          <p:spPr>
            <a:xfrm rot="5400000">
              <a:off x="-181408" y="633966"/>
              <a:ext cx="524182" cy="161366"/>
            </a:xfrm>
            <a:prstGeom prst="round2SameRect">
              <a:avLst>
                <a:gd name="adj1" fmla="val 29167"/>
                <a:gd name="adj2"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sp>
        <p:nvSpPr>
          <p:cNvPr id="11" name="TextBox 10">
            <a:extLst>
              <a:ext uri="{FF2B5EF4-FFF2-40B4-BE49-F238E27FC236}">
                <a16:creationId xmlns:a16="http://schemas.microsoft.com/office/drawing/2014/main" id="{AF05C187-05A0-495B-AF60-25EE48A0E688}"/>
              </a:ext>
            </a:extLst>
          </p:cNvPr>
          <p:cNvSpPr txBox="1"/>
          <p:nvPr userDrawn="1"/>
        </p:nvSpPr>
        <p:spPr>
          <a:xfrm>
            <a:off x="810000" y="6356351"/>
            <a:ext cx="5530289" cy="323165"/>
          </a:xfrm>
          <a:prstGeom prst="rect">
            <a:avLst/>
          </a:prstGeom>
          <a:noFill/>
        </p:spPr>
        <p:txBody>
          <a:bodyPr wrap="square" rtlCol="0">
            <a:spAutoFit/>
          </a:bodyPr>
          <a:lstStyle/>
          <a:p>
            <a:pPr algn="l"/>
            <a:r>
              <a:rPr lang="en-US" sz="750" b="1" dirty="0">
                <a:solidFill>
                  <a:schemeClr val="bg1">
                    <a:lumMod val="65000"/>
                  </a:schemeClr>
                </a:solidFill>
              </a:rPr>
              <a:t>Agreement number – 2018 – 3234 / 001 – 001 </a:t>
            </a:r>
          </a:p>
          <a:p>
            <a:pPr algn="l"/>
            <a:r>
              <a:rPr lang="en-US" sz="750" b="1" dirty="0">
                <a:solidFill>
                  <a:schemeClr val="bg1">
                    <a:lumMod val="65000"/>
                  </a:schemeClr>
                </a:solidFill>
              </a:rPr>
              <a:t>Project reference number – 598719-EPP-1-2018-1-MK-EPPKA2-CBHE-JP</a:t>
            </a:r>
            <a:endParaRPr lang="mk-MK" sz="750" b="1" dirty="0">
              <a:solidFill>
                <a:schemeClr val="bg1">
                  <a:lumMod val="65000"/>
                </a:schemeClr>
              </a:solidFill>
            </a:endParaRPr>
          </a:p>
        </p:txBody>
      </p:sp>
    </p:spTree>
    <p:extLst>
      <p:ext uri="{BB962C8B-B14F-4D97-AF65-F5344CB8AC3E}">
        <p14:creationId xmlns:p14="http://schemas.microsoft.com/office/powerpoint/2010/main" val="484870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mk-M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uediger.hoeffer@rub.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1. General information about the course</a:t>
            </a:r>
            <a:endParaRPr lang="en-US" b="1" dirty="0"/>
          </a:p>
        </p:txBody>
      </p:sp>
      <p:graphicFrame>
        <p:nvGraphicFramePr>
          <p:cNvPr id="8" name="Inhaltsplatzhalter 7">
            <a:extLst>
              <a:ext uri="{FF2B5EF4-FFF2-40B4-BE49-F238E27FC236}">
                <a16:creationId xmlns:a16="http://schemas.microsoft.com/office/drawing/2014/main" id="{CA956740-67FE-BE44-810B-952005B7E16D}"/>
              </a:ext>
            </a:extLst>
          </p:cNvPr>
          <p:cNvGraphicFramePr>
            <a:graphicFrameLocks noGrp="1"/>
          </p:cNvGraphicFramePr>
          <p:nvPr>
            <p:ph idx="1"/>
            <p:extLst>
              <p:ext uri="{D42A27DB-BD31-4B8C-83A1-F6EECF244321}">
                <p14:modId xmlns:p14="http://schemas.microsoft.com/office/powerpoint/2010/main" val="2784663720"/>
              </p:ext>
            </p:extLst>
          </p:nvPr>
        </p:nvGraphicFramePr>
        <p:xfrm>
          <a:off x="894406" y="1668177"/>
          <a:ext cx="7886700" cy="4983480"/>
        </p:xfrm>
        <a:graphic>
          <a:graphicData uri="http://schemas.openxmlformats.org/drawingml/2006/table">
            <a:tbl>
              <a:tblPr firstRow="1" bandRow="1">
                <a:tableStyleId>{5C22544A-7EE6-4342-B048-85BDC9FD1C3A}</a:tableStyleId>
              </a:tblPr>
              <a:tblGrid>
                <a:gridCol w="3078089">
                  <a:extLst>
                    <a:ext uri="{9D8B030D-6E8A-4147-A177-3AD203B41FA5}">
                      <a16:colId xmlns:a16="http://schemas.microsoft.com/office/drawing/2014/main" val="2027869445"/>
                    </a:ext>
                  </a:extLst>
                </a:gridCol>
                <a:gridCol w="4808611">
                  <a:extLst>
                    <a:ext uri="{9D8B030D-6E8A-4147-A177-3AD203B41FA5}">
                      <a16:colId xmlns:a16="http://schemas.microsoft.com/office/drawing/2014/main" val="4048383365"/>
                    </a:ext>
                  </a:extLst>
                </a:gridCol>
              </a:tblGrid>
              <a:tr h="370840">
                <a:tc>
                  <a:txBody>
                    <a:bodyPr/>
                    <a:lstStyle/>
                    <a:p>
                      <a:pPr marL="285750" indent="-285750">
                        <a:buFont typeface="Arial" panose="020B0604020202020204" pitchFamily="34" charset="0"/>
                        <a:buChar char="•"/>
                      </a:pPr>
                      <a:r>
                        <a:rPr lang="de-DE" sz="2100" dirty="0">
                          <a:solidFill>
                            <a:schemeClr val="tx1"/>
                          </a:solidFill>
                        </a:rPr>
                        <a:t>Title </a:t>
                      </a:r>
                      <a:r>
                        <a:rPr lang="de-DE" sz="2100" dirty="0" err="1">
                          <a:solidFill>
                            <a:schemeClr val="tx1"/>
                          </a:solidFill>
                        </a:rPr>
                        <a:t>of</a:t>
                      </a:r>
                      <a:r>
                        <a:rPr lang="de-DE" sz="2100" dirty="0">
                          <a:solidFill>
                            <a:schemeClr val="tx1"/>
                          </a:solidFill>
                        </a:rPr>
                        <a:t> </a:t>
                      </a:r>
                      <a:r>
                        <a:rPr lang="de-DE" sz="2100" dirty="0" err="1">
                          <a:solidFill>
                            <a:schemeClr val="tx1"/>
                          </a:solidFill>
                        </a:rPr>
                        <a:t>the</a:t>
                      </a:r>
                      <a:r>
                        <a:rPr lang="de-DE" sz="2100" dirty="0">
                          <a:solidFill>
                            <a:schemeClr val="tx1"/>
                          </a:solidFill>
                        </a:rPr>
                        <a:t> </a:t>
                      </a:r>
                      <a:r>
                        <a:rPr lang="de-DE" sz="2100" dirty="0" err="1">
                          <a:solidFill>
                            <a:schemeClr val="tx1"/>
                          </a:solidFill>
                        </a:rPr>
                        <a:t>course</a:t>
                      </a:r>
                      <a:endParaRPr lang="de-DE" sz="2100" dirty="0">
                        <a:solidFill>
                          <a:schemeClr val="tx1"/>
                        </a:solidFill>
                      </a:endParaRPr>
                    </a:p>
                    <a:p>
                      <a:pPr marL="285750" indent="-285750">
                        <a:buFont typeface="Arial" panose="020B0604020202020204" pitchFamily="34" charset="0"/>
                        <a:buChar char="•"/>
                      </a:pPr>
                      <a:endParaRPr lang="de-DE" sz="2100" dirty="0">
                        <a:solidFill>
                          <a:schemeClr val="tx1"/>
                        </a:solidFill>
                      </a:endParaRPr>
                    </a:p>
                    <a:p>
                      <a:pPr marL="285750" indent="-285750">
                        <a:buFont typeface="Arial" panose="020B0604020202020204" pitchFamily="34" charset="0"/>
                        <a:buChar char="•"/>
                      </a:pPr>
                      <a:endParaRPr lang="de-DE" sz="2100" dirty="0">
                        <a:solidFill>
                          <a:schemeClr val="tx1"/>
                        </a:solidFill>
                      </a:endParaRPr>
                    </a:p>
                    <a:p>
                      <a:pPr marL="285750" indent="-285750">
                        <a:buFont typeface="Arial" panose="020B0604020202020204" pitchFamily="34" charset="0"/>
                        <a:buChar char="•"/>
                      </a:pPr>
                      <a:endParaRPr lang="de-DE" sz="2100" dirty="0">
                        <a:solidFill>
                          <a:schemeClr val="tx1"/>
                        </a:solidFill>
                      </a:endParaRPr>
                    </a:p>
                    <a:p>
                      <a:pPr marL="285750" indent="-285750">
                        <a:buFont typeface="Arial" panose="020B0604020202020204" pitchFamily="34" charset="0"/>
                        <a:buChar char="•"/>
                      </a:pPr>
                      <a:r>
                        <a:rPr lang="de-DE" sz="2100" dirty="0">
                          <a:solidFill>
                            <a:schemeClr val="tx1"/>
                          </a:solidFill>
                        </a:rPr>
                        <a:t>Academic </a:t>
                      </a:r>
                      <a:r>
                        <a:rPr lang="de-DE" sz="2100" dirty="0" err="1">
                          <a:solidFill>
                            <a:schemeClr val="tx1"/>
                          </a:solidFill>
                        </a:rPr>
                        <a:t>Teachers</a:t>
                      </a:r>
                      <a:endParaRPr lang="de-DE" sz="2100" dirty="0">
                        <a:solidFill>
                          <a:schemeClr val="tx1"/>
                        </a:solidFill>
                      </a:endParaRPr>
                    </a:p>
                    <a:p>
                      <a:pPr marL="285750" indent="-285750">
                        <a:buFont typeface="Arial" panose="020B0604020202020204" pitchFamily="34" charset="0"/>
                        <a:buChar char="•"/>
                      </a:pPr>
                      <a:endParaRPr lang="de-DE" sz="2100" dirty="0">
                        <a:solidFill>
                          <a:schemeClr val="tx1"/>
                        </a:solidFill>
                      </a:endParaRPr>
                    </a:p>
                    <a:p>
                      <a:pPr marL="285750" indent="-285750">
                        <a:buFont typeface="Arial" panose="020B0604020202020204" pitchFamily="34" charset="0"/>
                        <a:buChar char="•"/>
                      </a:pPr>
                      <a:endParaRPr lang="de-DE" sz="2100" dirty="0">
                        <a:solidFill>
                          <a:schemeClr val="tx1"/>
                        </a:solidFill>
                      </a:endParaRPr>
                    </a:p>
                    <a:p>
                      <a:pPr marL="285750" indent="-285750">
                        <a:buFont typeface="Arial" panose="020B0604020202020204" pitchFamily="34" charset="0"/>
                        <a:buChar char="•"/>
                      </a:pPr>
                      <a:endParaRPr lang="de-DE" sz="2100" dirty="0">
                        <a:solidFill>
                          <a:schemeClr val="tx1"/>
                        </a:solidFill>
                      </a:endParaRPr>
                    </a:p>
                    <a:p>
                      <a:pPr marL="285750" indent="-285750">
                        <a:buFont typeface="Arial" panose="020B0604020202020204" pitchFamily="34" charset="0"/>
                        <a:buChar char="•"/>
                      </a:pPr>
                      <a:r>
                        <a:rPr lang="de-DE" sz="2100" dirty="0">
                          <a:solidFill>
                            <a:schemeClr val="tx1"/>
                          </a:solidFill>
                        </a:rPr>
                        <a:t>Institution</a:t>
                      </a:r>
                    </a:p>
                    <a:p>
                      <a:pPr marL="285750" indent="-285750">
                        <a:buFont typeface="Arial" panose="020B0604020202020204" pitchFamily="34" charset="0"/>
                        <a:buChar char="•"/>
                      </a:pPr>
                      <a:endParaRPr lang="de-DE" sz="2100" dirty="0">
                        <a:solidFill>
                          <a:schemeClr val="tx1"/>
                        </a:solidFill>
                      </a:endParaRPr>
                    </a:p>
                    <a:p>
                      <a:pPr marL="285750" indent="-285750">
                        <a:buFont typeface="Arial" panose="020B0604020202020204" pitchFamily="34" charset="0"/>
                        <a:buChar char="•"/>
                      </a:pPr>
                      <a:endParaRPr lang="de-DE" sz="2100" dirty="0">
                        <a:solidFill>
                          <a:schemeClr val="tx1"/>
                        </a:solidFill>
                      </a:endParaRPr>
                    </a:p>
                    <a:p>
                      <a:pPr marL="285750" indent="-285750">
                        <a:buFont typeface="Arial" panose="020B0604020202020204" pitchFamily="34" charset="0"/>
                        <a:buChar char="•"/>
                      </a:pPr>
                      <a:endParaRPr lang="de-DE" sz="2100" dirty="0">
                        <a:solidFill>
                          <a:schemeClr val="tx1"/>
                        </a:solidFill>
                      </a:endParaRPr>
                    </a:p>
                    <a:p>
                      <a:pPr marL="285750" indent="-285750">
                        <a:buFont typeface="Arial" panose="020B0604020202020204" pitchFamily="34" charset="0"/>
                        <a:buChar char="•"/>
                      </a:pPr>
                      <a:endParaRPr lang="de-DE" sz="2100" dirty="0">
                        <a:solidFill>
                          <a:schemeClr val="tx1"/>
                        </a:solidFill>
                      </a:endParaRPr>
                    </a:p>
                    <a:p>
                      <a:pPr marL="285750" indent="-285750">
                        <a:buFont typeface="Arial" panose="020B0604020202020204" pitchFamily="34" charset="0"/>
                        <a:buChar char="•"/>
                      </a:pPr>
                      <a:r>
                        <a:rPr lang="de-DE" sz="2100" dirty="0">
                          <a:solidFill>
                            <a:schemeClr val="tx1"/>
                          </a:solidFill>
                        </a:rPr>
                        <a:t>E-Mail</a:t>
                      </a:r>
                    </a:p>
                  </a:txBody>
                  <a:tcPr>
                    <a:noFill/>
                  </a:tcPr>
                </a:tc>
                <a:tc>
                  <a:txBody>
                    <a:bodyPr/>
                    <a:lstStyle/>
                    <a:p>
                      <a:pPr marL="0" indent="0"/>
                      <a:r>
                        <a:rPr lang="de-DE" sz="2100" b="0" dirty="0" err="1">
                          <a:solidFill>
                            <a:schemeClr val="tx1"/>
                          </a:solidFill>
                        </a:rPr>
                        <a:t>Introduction</a:t>
                      </a:r>
                      <a:r>
                        <a:rPr lang="de-DE" sz="2100" b="0" dirty="0">
                          <a:solidFill>
                            <a:schemeClr val="tx1"/>
                          </a:solidFill>
                        </a:rPr>
                        <a:t> </a:t>
                      </a:r>
                      <a:r>
                        <a:rPr lang="de-DE" sz="2100" b="0" dirty="0" err="1">
                          <a:solidFill>
                            <a:schemeClr val="tx1"/>
                          </a:solidFill>
                        </a:rPr>
                        <a:t>to</a:t>
                      </a:r>
                      <a:r>
                        <a:rPr lang="de-DE" sz="2100" b="0" dirty="0">
                          <a:solidFill>
                            <a:schemeClr val="tx1"/>
                          </a:solidFill>
                        </a:rPr>
                        <a:t> Eurocodes</a:t>
                      </a:r>
                      <a:r>
                        <a:rPr lang="de-DE" sz="2100" b="0" baseline="0" dirty="0">
                          <a:solidFill>
                            <a:schemeClr val="tx1"/>
                          </a:solidFill>
                        </a:rPr>
                        <a:t> 1990 </a:t>
                      </a:r>
                      <a:r>
                        <a:rPr lang="de-DE" sz="2100" b="0" baseline="0" dirty="0" err="1">
                          <a:solidFill>
                            <a:schemeClr val="tx1"/>
                          </a:solidFill>
                        </a:rPr>
                        <a:t>and</a:t>
                      </a:r>
                      <a:r>
                        <a:rPr lang="de-DE" sz="2100" b="0" baseline="0" dirty="0">
                          <a:solidFill>
                            <a:schemeClr val="tx1"/>
                          </a:solidFill>
                        </a:rPr>
                        <a:t> 1991</a:t>
                      </a:r>
                      <a:endParaRPr lang="de-DE" sz="2100" b="0" dirty="0">
                        <a:solidFill>
                          <a:schemeClr val="tx1"/>
                        </a:solidFill>
                      </a:endParaRPr>
                    </a:p>
                    <a:p>
                      <a:pPr marL="0" indent="0"/>
                      <a:endParaRPr lang="de-DE" sz="2100" b="0" dirty="0">
                        <a:solidFill>
                          <a:schemeClr val="tx1"/>
                        </a:solidFill>
                      </a:endParaRPr>
                    </a:p>
                    <a:p>
                      <a:pPr marL="0" indent="0"/>
                      <a:endParaRPr lang="de-DE" sz="2100" b="0" dirty="0">
                        <a:solidFill>
                          <a:schemeClr val="tx1"/>
                        </a:solidFill>
                      </a:endParaRPr>
                    </a:p>
                    <a:p>
                      <a:pPr marL="0" indent="0"/>
                      <a:endParaRPr lang="de-DE" sz="2100" b="0" dirty="0">
                        <a:solidFill>
                          <a:schemeClr val="tx1"/>
                        </a:solidFill>
                      </a:endParaRPr>
                    </a:p>
                    <a:p>
                      <a:pPr marL="0" indent="0"/>
                      <a:r>
                        <a:rPr lang="de-DE" sz="2100" b="0" dirty="0">
                          <a:solidFill>
                            <a:schemeClr val="tx1"/>
                          </a:solidFill>
                        </a:rPr>
                        <a:t>Prof. Dr.-Ing. Rüdiger </a:t>
                      </a:r>
                      <a:r>
                        <a:rPr lang="de-DE" sz="2100" b="0" dirty="0" err="1">
                          <a:solidFill>
                            <a:schemeClr val="tx1"/>
                          </a:solidFill>
                        </a:rPr>
                        <a:t>Höffer</a:t>
                      </a:r>
                      <a:endParaRPr lang="de-DE" sz="2100" b="0" dirty="0">
                        <a:solidFill>
                          <a:schemeClr val="tx1"/>
                        </a:solidFill>
                      </a:endParaRPr>
                    </a:p>
                    <a:p>
                      <a:pPr marL="0" indent="0"/>
                      <a:r>
                        <a:rPr lang="de-DE" sz="2100" b="0" dirty="0">
                          <a:solidFill>
                            <a:schemeClr val="tx1"/>
                          </a:solidFill>
                        </a:rPr>
                        <a:t>Vanessa Bernard, </a:t>
                      </a:r>
                      <a:r>
                        <a:rPr lang="de-DE" sz="2100" b="0" dirty="0" err="1">
                          <a:solidFill>
                            <a:schemeClr val="tx1"/>
                          </a:solidFill>
                        </a:rPr>
                        <a:t>M.Sc</a:t>
                      </a:r>
                      <a:r>
                        <a:rPr lang="de-DE" sz="2100" b="0" dirty="0">
                          <a:solidFill>
                            <a:schemeClr val="tx1"/>
                          </a:solidFill>
                        </a:rPr>
                        <a:t>.</a:t>
                      </a:r>
                    </a:p>
                    <a:p>
                      <a:pPr marL="0" indent="0"/>
                      <a:r>
                        <a:rPr lang="de-DE" sz="2100" b="0" dirty="0">
                          <a:solidFill>
                            <a:schemeClr val="tx1"/>
                          </a:solidFill>
                        </a:rPr>
                        <a:t>Simon </a:t>
                      </a:r>
                      <a:r>
                        <a:rPr lang="de-DE" sz="2100" b="0" dirty="0" err="1">
                          <a:solidFill>
                            <a:schemeClr val="tx1"/>
                          </a:solidFill>
                        </a:rPr>
                        <a:t>Kosse</a:t>
                      </a:r>
                      <a:r>
                        <a:rPr lang="de-DE" sz="2100" b="0" dirty="0">
                          <a:solidFill>
                            <a:schemeClr val="tx1"/>
                          </a:solidFill>
                        </a:rPr>
                        <a:t>, </a:t>
                      </a:r>
                      <a:r>
                        <a:rPr lang="de-DE" sz="2100" b="0" dirty="0" err="1">
                          <a:solidFill>
                            <a:schemeClr val="tx1"/>
                          </a:solidFill>
                        </a:rPr>
                        <a:t>M.Sc</a:t>
                      </a:r>
                      <a:r>
                        <a:rPr lang="de-DE" sz="2100" b="0" dirty="0">
                          <a:solidFill>
                            <a:schemeClr val="tx1"/>
                          </a:solidFill>
                        </a:rPr>
                        <a:t>.</a:t>
                      </a:r>
                    </a:p>
                    <a:p>
                      <a:pPr marL="0" indent="0"/>
                      <a:endParaRPr lang="de-DE" sz="2100" b="0" dirty="0">
                        <a:solidFill>
                          <a:schemeClr val="tx1"/>
                        </a:solidFill>
                      </a:endParaRPr>
                    </a:p>
                    <a:p>
                      <a:pPr marL="0" indent="0"/>
                      <a:r>
                        <a:rPr lang="de-DE" sz="2100" b="0" dirty="0">
                          <a:solidFill>
                            <a:schemeClr val="tx1"/>
                          </a:solidFill>
                        </a:rPr>
                        <a:t>Ruhr University Bochum</a:t>
                      </a:r>
                    </a:p>
                    <a:p>
                      <a:pPr marL="0" indent="0"/>
                      <a:r>
                        <a:rPr lang="de-DE" sz="2100" b="0" dirty="0" err="1">
                          <a:solidFill>
                            <a:schemeClr val="tx1"/>
                          </a:solidFill>
                        </a:rPr>
                        <a:t>Faculty</a:t>
                      </a:r>
                      <a:r>
                        <a:rPr lang="de-DE" sz="2100" b="0" dirty="0">
                          <a:solidFill>
                            <a:schemeClr val="tx1"/>
                          </a:solidFill>
                        </a:rPr>
                        <a:t> of Civil </a:t>
                      </a:r>
                      <a:r>
                        <a:rPr lang="de-DE" sz="2100" b="0" dirty="0" err="1">
                          <a:solidFill>
                            <a:schemeClr val="tx1"/>
                          </a:solidFill>
                        </a:rPr>
                        <a:t>and</a:t>
                      </a:r>
                      <a:r>
                        <a:rPr lang="de-DE" sz="2100" b="0" dirty="0">
                          <a:solidFill>
                            <a:schemeClr val="tx1"/>
                          </a:solidFill>
                        </a:rPr>
                        <a:t> Environmental Engineering</a:t>
                      </a:r>
                    </a:p>
                    <a:p>
                      <a:pPr marL="0" indent="0"/>
                      <a:r>
                        <a:rPr lang="de-DE" sz="2100" b="0" dirty="0">
                          <a:solidFill>
                            <a:schemeClr val="tx1"/>
                          </a:solidFill>
                        </a:rPr>
                        <a:t>Institute</a:t>
                      </a:r>
                      <a:r>
                        <a:rPr lang="de-DE" sz="2100" b="0" baseline="0" dirty="0">
                          <a:solidFill>
                            <a:schemeClr val="tx1"/>
                          </a:solidFill>
                        </a:rPr>
                        <a:t> of </a:t>
                      </a:r>
                      <a:r>
                        <a:rPr lang="de-DE" sz="2100" b="0" baseline="0" dirty="0" err="1">
                          <a:solidFill>
                            <a:schemeClr val="tx1"/>
                          </a:solidFill>
                        </a:rPr>
                        <a:t>Structural</a:t>
                      </a:r>
                      <a:r>
                        <a:rPr lang="de-DE" sz="2100" b="0" baseline="0" dirty="0">
                          <a:solidFill>
                            <a:schemeClr val="tx1"/>
                          </a:solidFill>
                        </a:rPr>
                        <a:t> Engineering</a:t>
                      </a:r>
                    </a:p>
                    <a:p>
                      <a:pPr marL="0" indent="0"/>
                      <a:endParaRPr lang="de-DE" sz="2100" b="0" dirty="0">
                        <a:solidFill>
                          <a:schemeClr val="tx1"/>
                        </a:solidFill>
                      </a:endParaRPr>
                    </a:p>
                    <a:p>
                      <a:pPr marL="0" indent="0"/>
                      <a:r>
                        <a:rPr lang="de-DE" sz="2100" b="0" dirty="0">
                          <a:solidFill>
                            <a:schemeClr val="tx1"/>
                          </a:solidFill>
                          <a:hlinkClick r:id="rId2"/>
                        </a:rPr>
                        <a:t>ruediger.hoeffer@rub.de</a:t>
                      </a:r>
                      <a:endParaRPr lang="de-DE" sz="2100" b="0" dirty="0">
                        <a:solidFill>
                          <a:schemeClr val="tx1"/>
                        </a:solidFill>
                      </a:endParaRPr>
                    </a:p>
                  </a:txBody>
                  <a:tcPr>
                    <a:noFill/>
                  </a:tcPr>
                </a:tc>
                <a:extLst>
                  <a:ext uri="{0D108BD9-81ED-4DB2-BD59-A6C34878D82A}">
                    <a16:rowId xmlns:a16="http://schemas.microsoft.com/office/drawing/2014/main" val="4060046734"/>
                  </a:ext>
                </a:extLst>
              </a:tr>
              <a:tr h="370840">
                <a:tc>
                  <a:txBody>
                    <a:bodyPr/>
                    <a:lstStyle/>
                    <a:p>
                      <a:pPr marL="285750" indent="-285750">
                        <a:buFont typeface="Arial" panose="020B0604020202020204" pitchFamily="34" charset="0"/>
                        <a:buChar char="•"/>
                      </a:pPr>
                      <a:endParaRPr lang="de-DE" sz="2100" dirty="0">
                        <a:solidFill>
                          <a:schemeClr val="tx1"/>
                        </a:solidFill>
                      </a:endParaRPr>
                    </a:p>
                  </a:txBody>
                  <a:tcPr>
                    <a:noFill/>
                  </a:tcPr>
                </a:tc>
                <a:tc>
                  <a:txBody>
                    <a:bodyPr/>
                    <a:lstStyle/>
                    <a:p>
                      <a:endParaRPr lang="de-DE" sz="2100" dirty="0">
                        <a:solidFill>
                          <a:schemeClr val="tx1"/>
                        </a:solidFill>
                      </a:endParaRPr>
                    </a:p>
                  </a:txBody>
                  <a:tcPr>
                    <a:noFill/>
                  </a:tcPr>
                </a:tc>
                <a:extLst>
                  <a:ext uri="{0D108BD9-81ED-4DB2-BD59-A6C34878D82A}">
                    <a16:rowId xmlns:a16="http://schemas.microsoft.com/office/drawing/2014/main" val="1876457099"/>
                  </a:ext>
                </a:extLst>
              </a:tr>
            </a:tbl>
          </a:graphicData>
        </a:graphic>
      </p:graphicFrame>
    </p:spTree>
    <p:extLst>
      <p:ext uri="{BB962C8B-B14F-4D97-AF65-F5344CB8AC3E}">
        <p14:creationId xmlns:p14="http://schemas.microsoft.com/office/powerpoint/2010/main" val="1319090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2. Contents of the course </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09999" y="1750663"/>
            <a:ext cx="8019107" cy="4351338"/>
          </a:xfrm>
        </p:spPr>
        <p:txBody>
          <a:bodyPr>
            <a:normAutofit fontScale="47500" lnSpcReduction="20000"/>
          </a:bodyPr>
          <a:lstStyle/>
          <a:p>
            <a:pPr marL="0" indent="0">
              <a:buNone/>
            </a:pPr>
            <a:r>
              <a:rPr lang="en-US" sz="4600" b="1" dirty="0" err="1">
                <a:cs typeface="Arial" panose="020B0604020202020204" pitchFamily="34" charset="0"/>
              </a:rPr>
              <a:t>Eurocode</a:t>
            </a:r>
            <a:r>
              <a:rPr lang="en-US" sz="4600" b="1" dirty="0">
                <a:cs typeface="Arial" panose="020B0604020202020204" pitchFamily="34" charset="0"/>
              </a:rPr>
              <a:t> 1990: Basis of structural design -</a:t>
            </a:r>
          </a:p>
          <a:p>
            <a:pPr marL="0" indent="0">
              <a:buNone/>
            </a:pPr>
            <a:endParaRPr lang="en-US" sz="4600" b="1" dirty="0">
              <a:cs typeface="Arial" panose="020B0604020202020204" pitchFamily="34" charset="0"/>
            </a:endParaRPr>
          </a:p>
          <a:p>
            <a:pPr>
              <a:lnSpc>
                <a:spcPct val="100000"/>
              </a:lnSpc>
              <a:spcBef>
                <a:spcPts val="0"/>
              </a:spcBef>
              <a:defRPr/>
            </a:pPr>
            <a:r>
              <a:rPr lang="en-US" sz="4600" dirty="0">
                <a:cs typeface="Arial" panose="020B0604020202020204" pitchFamily="34" charset="0"/>
              </a:rPr>
              <a:t>requirements for safety, serviceability and durability of structures,</a:t>
            </a:r>
          </a:p>
          <a:p>
            <a:pPr>
              <a:lnSpc>
                <a:spcPct val="100000"/>
              </a:lnSpc>
              <a:spcBef>
                <a:spcPts val="0"/>
              </a:spcBef>
              <a:defRPr/>
            </a:pPr>
            <a:r>
              <a:rPr lang="en-US" sz="4600" dirty="0">
                <a:cs typeface="Arial" panose="020B0604020202020204" pitchFamily="34" charset="0"/>
              </a:rPr>
              <a:t>limit states to be investigated, </a:t>
            </a:r>
          </a:p>
          <a:p>
            <a:pPr>
              <a:lnSpc>
                <a:spcPct val="100000"/>
              </a:lnSpc>
              <a:spcBef>
                <a:spcPts val="0"/>
              </a:spcBef>
              <a:defRPr/>
            </a:pPr>
            <a:r>
              <a:rPr lang="en-US" sz="4600" dirty="0">
                <a:cs typeface="Arial" panose="020B0604020202020204" pitchFamily="34" charset="0"/>
              </a:rPr>
              <a:t>partial safety factors and load combinations to be applied, </a:t>
            </a:r>
          </a:p>
          <a:p>
            <a:pPr>
              <a:lnSpc>
                <a:spcPct val="100000"/>
              </a:lnSpc>
              <a:spcBef>
                <a:spcPts val="0"/>
              </a:spcBef>
              <a:defRPr/>
            </a:pPr>
            <a:r>
              <a:rPr lang="en-US" sz="4600" dirty="0">
                <a:cs typeface="Arial" panose="020B0604020202020204" pitchFamily="34" charset="0"/>
              </a:rPr>
              <a:t>remarks on reliability analysis and design based on tests</a:t>
            </a:r>
          </a:p>
          <a:p>
            <a:pPr marL="0" lvl="0" indent="0">
              <a:lnSpc>
                <a:spcPct val="100000"/>
              </a:lnSpc>
              <a:spcBef>
                <a:spcPts val="0"/>
              </a:spcBef>
              <a:buNone/>
              <a:defRPr/>
            </a:pPr>
            <a:r>
              <a:rPr lang="en-US" sz="4600" dirty="0">
                <a:cs typeface="Arial" panose="020B0604020202020204" pitchFamily="34" charset="0"/>
              </a:rPr>
              <a:t> </a:t>
            </a:r>
          </a:p>
          <a:p>
            <a:pPr marL="0" lvl="0" indent="0">
              <a:lnSpc>
                <a:spcPct val="100000"/>
              </a:lnSpc>
              <a:spcBef>
                <a:spcPts val="0"/>
              </a:spcBef>
              <a:buNone/>
              <a:defRPr/>
            </a:pPr>
            <a:endParaRPr lang="en-US" sz="4600" dirty="0">
              <a:cs typeface="Arial" panose="020B0604020202020204" pitchFamily="34" charset="0"/>
            </a:endParaRPr>
          </a:p>
          <a:p>
            <a:pPr marL="0" indent="0">
              <a:buNone/>
            </a:pPr>
            <a:r>
              <a:rPr lang="en-US" sz="4600" b="1" dirty="0" err="1">
                <a:cs typeface="Arial" panose="020B0604020202020204" pitchFamily="34" charset="0"/>
              </a:rPr>
              <a:t>Eurocode</a:t>
            </a:r>
            <a:r>
              <a:rPr lang="en-US" sz="4600" b="1" dirty="0">
                <a:cs typeface="Arial" panose="020B0604020202020204" pitchFamily="34" charset="0"/>
              </a:rPr>
              <a:t> 1991-1: Actions on structures – General actions -</a:t>
            </a:r>
          </a:p>
          <a:p>
            <a:pPr marL="0" indent="0">
              <a:buNone/>
            </a:pPr>
            <a:endParaRPr lang="en-US" sz="4600" b="1" dirty="0">
              <a:cs typeface="Arial" panose="020B0604020202020204" pitchFamily="34" charset="0"/>
            </a:endParaRPr>
          </a:p>
          <a:p>
            <a:pPr>
              <a:lnSpc>
                <a:spcPct val="100000"/>
              </a:lnSpc>
              <a:spcBef>
                <a:spcPts val="0"/>
              </a:spcBef>
              <a:defRPr/>
            </a:pPr>
            <a:r>
              <a:rPr lang="en-US" sz="4600" dirty="0">
                <a:cs typeface="Arial" panose="020B0604020202020204" pitchFamily="34" charset="0"/>
              </a:rPr>
              <a:t>Part 1: Densities, self-weight, imposed loads for buildings</a:t>
            </a:r>
          </a:p>
          <a:p>
            <a:pPr>
              <a:lnSpc>
                <a:spcPct val="100000"/>
              </a:lnSpc>
              <a:spcBef>
                <a:spcPts val="0"/>
              </a:spcBef>
              <a:defRPr/>
            </a:pPr>
            <a:r>
              <a:rPr lang="en-US" sz="4600" dirty="0">
                <a:cs typeface="Arial" panose="020B0604020202020204" pitchFamily="34" charset="0"/>
              </a:rPr>
              <a:t>Part 3: Snow loads</a:t>
            </a:r>
          </a:p>
          <a:p>
            <a:pPr>
              <a:lnSpc>
                <a:spcPct val="100000"/>
              </a:lnSpc>
              <a:spcBef>
                <a:spcPts val="0"/>
              </a:spcBef>
              <a:defRPr/>
            </a:pPr>
            <a:r>
              <a:rPr lang="en-US" sz="4600" dirty="0">
                <a:cs typeface="Arial" panose="020B0604020202020204" pitchFamily="34" charset="0"/>
              </a:rPr>
              <a:t>Part 4: Wind actions</a:t>
            </a:r>
          </a:p>
          <a:p>
            <a:pPr>
              <a:lnSpc>
                <a:spcPct val="100000"/>
              </a:lnSpc>
              <a:spcBef>
                <a:spcPts val="0"/>
              </a:spcBef>
              <a:defRPr/>
            </a:pPr>
            <a:r>
              <a:rPr lang="en-US" sz="4600" dirty="0">
                <a:cs typeface="Arial" panose="020B0604020202020204" pitchFamily="34" charset="0"/>
              </a:rPr>
              <a:t>Part 7: Accidental actions </a:t>
            </a:r>
          </a:p>
          <a:p>
            <a:pPr marL="0" lvl="0" indent="0">
              <a:lnSpc>
                <a:spcPct val="100000"/>
              </a:lnSpc>
              <a:spcBef>
                <a:spcPts val="0"/>
              </a:spcBef>
              <a:buNone/>
              <a:defRPr/>
            </a:pPr>
            <a:endParaRPr lang="en-US" sz="5300" dirty="0">
              <a:cs typeface="Arial" panose="020B0604020202020204" pitchFamily="34" charset="0"/>
            </a:endParaRPr>
          </a:p>
          <a:p>
            <a:pPr marL="0" indent="0">
              <a:spcAft>
                <a:spcPts val="1200"/>
              </a:spcAft>
              <a:buNone/>
            </a:pPr>
            <a:endParaRPr lang="en-US" dirty="0"/>
          </a:p>
        </p:txBody>
      </p:sp>
    </p:spTree>
    <p:extLst>
      <p:ext uri="{BB962C8B-B14F-4D97-AF65-F5344CB8AC3E}">
        <p14:creationId xmlns:p14="http://schemas.microsoft.com/office/powerpoint/2010/main" val="212875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3. Target group and prerequisites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750663"/>
            <a:ext cx="7886700" cy="4351338"/>
          </a:xfrm>
        </p:spPr>
        <p:txBody>
          <a:bodyPr>
            <a:normAutofit/>
          </a:bodyPr>
          <a:lstStyle/>
          <a:p>
            <a:pPr marL="0" indent="0">
              <a:spcAft>
                <a:spcPts val="1200"/>
              </a:spcAft>
              <a:buNone/>
            </a:pPr>
            <a:r>
              <a:rPr lang="en-GB" b="1" dirty="0"/>
              <a:t>Target group/Learners profile</a:t>
            </a:r>
          </a:p>
          <a:p>
            <a:pPr marL="0" indent="0">
              <a:spcAft>
                <a:spcPts val="1200"/>
              </a:spcAft>
              <a:buNone/>
            </a:pPr>
            <a:r>
              <a:rPr lang="en-GB" dirty="0"/>
              <a:t>The course offer </a:t>
            </a:r>
            <a:r>
              <a:rPr lang="en-GB" dirty="0" smtClean="0"/>
              <a:t>aims at </a:t>
            </a:r>
            <a:r>
              <a:rPr lang="en-GB" dirty="0">
                <a:solidFill>
                  <a:srgbClr val="FF0000"/>
                </a:solidFill>
              </a:rPr>
              <a:t>interested students and professionals </a:t>
            </a:r>
            <a:r>
              <a:rPr lang="en-GB" dirty="0"/>
              <a:t>who have bachelor’s knowledge in the field of structural engineering.</a:t>
            </a:r>
          </a:p>
          <a:p>
            <a:pPr marL="0" indent="0">
              <a:spcAft>
                <a:spcPts val="1200"/>
              </a:spcAft>
              <a:buNone/>
            </a:pPr>
            <a:endParaRPr lang="en-US" dirty="0"/>
          </a:p>
          <a:p>
            <a:pPr marL="0" indent="0">
              <a:spcAft>
                <a:spcPts val="1200"/>
              </a:spcAft>
              <a:buNone/>
            </a:pPr>
            <a:r>
              <a:rPr lang="en-US" b="1" dirty="0"/>
              <a:t>Pre</a:t>
            </a:r>
            <a:r>
              <a:rPr lang="en-GB" b="1" dirty="0"/>
              <a:t>requisites (required pre-knowledge and experiences)</a:t>
            </a:r>
            <a:endParaRPr lang="en-US" b="1" dirty="0"/>
          </a:p>
          <a:p>
            <a:pPr marL="0" indent="0">
              <a:spcAft>
                <a:spcPts val="1200"/>
              </a:spcAft>
              <a:buNone/>
            </a:pPr>
            <a:r>
              <a:rPr lang="en-US" dirty="0"/>
              <a:t>It is recommended that the interested party carries a Bachelor's degree in civil engineering or has equivalent technical knowledge and practical experiences. </a:t>
            </a:r>
          </a:p>
        </p:txBody>
      </p:sp>
    </p:spTree>
    <p:extLst>
      <p:ext uri="{BB962C8B-B14F-4D97-AF65-F5344CB8AC3E}">
        <p14:creationId xmlns:p14="http://schemas.microsoft.com/office/powerpoint/2010/main" val="290685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4. Learning outcomes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10000" y="1750663"/>
            <a:ext cx="7886700" cy="4351338"/>
          </a:xfrm>
        </p:spPr>
        <p:txBody>
          <a:bodyPr vert="horz" lIns="91440" tIns="45720" rIns="91440" bIns="45720" rtlCol="0" anchor="t">
            <a:normAutofit lnSpcReduction="10000"/>
          </a:bodyPr>
          <a:lstStyle/>
          <a:p>
            <a:pPr marL="0" indent="0">
              <a:buNone/>
            </a:pPr>
            <a:r>
              <a:rPr lang="de-DE" dirty="0" err="1"/>
              <a:t>Students</a:t>
            </a:r>
            <a:r>
              <a:rPr lang="de-DE" dirty="0"/>
              <a:t> </a:t>
            </a:r>
            <a:r>
              <a:rPr lang="de-DE" dirty="0" err="1"/>
              <a:t>that</a:t>
            </a:r>
            <a:r>
              <a:rPr lang="de-DE" dirty="0"/>
              <a:t> </a:t>
            </a:r>
            <a:r>
              <a:rPr lang="de-DE" dirty="0" err="1"/>
              <a:t>participate</a:t>
            </a:r>
            <a:r>
              <a:rPr lang="de-DE" dirty="0"/>
              <a:t> in </a:t>
            </a:r>
            <a:r>
              <a:rPr lang="de-DE" dirty="0" err="1"/>
              <a:t>the</a:t>
            </a:r>
            <a:r>
              <a:rPr lang="de-DE" dirty="0"/>
              <a:t> </a:t>
            </a:r>
            <a:r>
              <a:rPr lang="de-DE" dirty="0" err="1"/>
              <a:t>course</a:t>
            </a:r>
            <a:r>
              <a:rPr lang="de-DE" dirty="0"/>
              <a:t> will </a:t>
            </a:r>
            <a:r>
              <a:rPr lang="de-DE" dirty="0" err="1"/>
              <a:t>be</a:t>
            </a:r>
            <a:r>
              <a:rPr lang="de-DE" dirty="0"/>
              <a:t> </a:t>
            </a:r>
            <a:r>
              <a:rPr lang="de-DE" dirty="0" err="1"/>
              <a:t>able</a:t>
            </a:r>
            <a:r>
              <a:rPr lang="de-DE" dirty="0"/>
              <a:t> </a:t>
            </a:r>
            <a:r>
              <a:rPr lang="de-DE" dirty="0" err="1"/>
              <a:t>to</a:t>
            </a:r>
            <a:r>
              <a:rPr lang="de-DE" dirty="0"/>
              <a:t> </a:t>
            </a:r>
          </a:p>
          <a:p>
            <a:r>
              <a:rPr lang="de-DE" dirty="0" err="1"/>
              <a:t>choose</a:t>
            </a:r>
            <a:r>
              <a:rPr lang="de-DE" dirty="0"/>
              <a:t> and </a:t>
            </a:r>
            <a:r>
              <a:rPr lang="de-DE" dirty="0" err="1"/>
              <a:t>apply</a:t>
            </a:r>
            <a:r>
              <a:rPr lang="de-DE" dirty="0"/>
              <a:t> </a:t>
            </a:r>
            <a:r>
              <a:rPr lang="de-DE" dirty="0" err="1"/>
              <a:t>adequate</a:t>
            </a:r>
            <a:r>
              <a:rPr lang="de-DE" dirty="0"/>
              <a:t> </a:t>
            </a:r>
            <a:r>
              <a:rPr lang="de-DE" dirty="0" err="1"/>
              <a:t>engineering</a:t>
            </a:r>
            <a:r>
              <a:rPr lang="de-DE" dirty="0"/>
              <a:t> </a:t>
            </a:r>
            <a:r>
              <a:rPr lang="de-DE" dirty="0" err="1"/>
              <a:t>models</a:t>
            </a:r>
            <a:r>
              <a:rPr lang="de-DE" dirty="0"/>
              <a:t> </a:t>
            </a:r>
            <a:r>
              <a:rPr lang="de-DE" dirty="0" err="1"/>
              <a:t>to</a:t>
            </a:r>
            <a:r>
              <a:rPr lang="de-DE" dirty="0"/>
              <a:t> </a:t>
            </a:r>
            <a:r>
              <a:rPr lang="de-DE" dirty="0" err="1"/>
              <a:t>formulate</a:t>
            </a:r>
            <a:r>
              <a:rPr lang="de-DE" dirty="0"/>
              <a:t> and </a:t>
            </a:r>
            <a:r>
              <a:rPr lang="de-DE" dirty="0" err="1"/>
              <a:t>quantify</a:t>
            </a:r>
            <a:r>
              <a:rPr lang="de-DE" dirty="0"/>
              <a:t> </a:t>
            </a:r>
            <a:r>
              <a:rPr lang="de-DE" dirty="0" err="1"/>
              <a:t>the</a:t>
            </a:r>
            <a:r>
              <a:rPr lang="de-DE" dirty="0"/>
              <a:t> </a:t>
            </a:r>
            <a:r>
              <a:rPr lang="de-DE" dirty="0" err="1"/>
              <a:t>load</a:t>
            </a:r>
            <a:r>
              <a:rPr lang="de-DE" dirty="0"/>
              <a:t> </a:t>
            </a:r>
            <a:r>
              <a:rPr lang="de-DE" dirty="0" err="1"/>
              <a:t>assumptions</a:t>
            </a:r>
            <a:r>
              <a:rPr lang="de-DE" dirty="0"/>
              <a:t> </a:t>
            </a:r>
            <a:r>
              <a:rPr lang="de-DE" dirty="0" err="1"/>
              <a:t>for</a:t>
            </a:r>
            <a:r>
              <a:rPr lang="de-DE" dirty="0"/>
              <a:t> </a:t>
            </a:r>
            <a:r>
              <a:rPr lang="de-DE" dirty="0" err="1"/>
              <a:t>general</a:t>
            </a:r>
            <a:r>
              <a:rPr lang="de-DE" dirty="0"/>
              <a:t> </a:t>
            </a:r>
            <a:r>
              <a:rPr lang="de-DE" dirty="0" err="1"/>
              <a:t>building</a:t>
            </a:r>
            <a:r>
              <a:rPr lang="de-DE" dirty="0"/>
              <a:t> </a:t>
            </a:r>
            <a:r>
              <a:rPr lang="de-DE" dirty="0" err="1"/>
              <a:t>constructions</a:t>
            </a:r>
            <a:r>
              <a:rPr lang="de-DE" dirty="0"/>
              <a:t>, </a:t>
            </a:r>
          </a:p>
          <a:p>
            <a:r>
              <a:rPr lang="de-DE" dirty="0" err="1"/>
              <a:t>prepare</a:t>
            </a:r>
            <a:r>
              <a:rPr lang="de-DE" dirty="0"/>
              <a:t> </a:t>
            </a:r>
            <a:r>
              <a:rPr lang="de-DE" dirty="0" err="1"/>
              <a:t>the</a:t>
            </a:r>
            <a:r>
              <a:rPr lang="de-DE" dirty="0"/>
              <a:t> </a:t>
            </a:r>
            <a:r>
              <a:rPr lang="de-DE" dirty="0" err="1"/>
              <a:t>analysis</a:t>
            </a:r>
            <a:r>
              <a:rPr lang="de-DE" dirty="0"/>
              <a:t> </a:t>
            </a:r>
            <a:r>
              <a:rPr lang="de-DE" dirty="0" err="1"/>
              <a:t>of</a:t>
            </a:r>
            <a:r>
              <a:rPr lang="de-DE" dirty="0"/>
              <a:t> internal </a:t>
            </a:r>
            <a:r>
              <a:rPr lang="de-DE" dirty="0" err="1"/>
              <a:t>forces</a:t>
            </a:r>
            <a:r>
              <a:rPr lang="de-DE" dirty="0"/>
              <a:t> and </a:t>
            </a:r>
            <a:r>
              <a:rPr lang="de-DE" dirty="0" err="1"/>
              <a:t>stresses</a:t>
            </a:r>
            <a:r>
              <a:rPr lang="de-DE" dirty="0"/>
              <a:t> </a:t>
            </a:r>
            <a:r>
              <a:rPr lang="de-DE" dirty="0" err="1"/>
              <a:t>for</a:t>
            </a:r>
            <a:r>
              <a:rPr lang="de-DE" dirty="0"/>
              <a:t> </a:t>
            </a:r>
            <a:r>
              <a:rPr lang="de-DE" dirty="0" err="1"/>
              <a:t>the</a:t>
            </a:r>
            <a:r>
              <a:rPr lang="de-DE" dirty="0"/>
              <a:t> </a:t>
            </a:r>
            <a:r>
              <a:rPr lang="de-DE" dirty="0" err="1"/>
              <a:t>purpose</a:t>
            </a:r>
            <a:r>
              <a:rPr lang="de-DE" dirty="0"/>
              <a:t> </a:t>
            </a:r>
            <a:r>
              <a:rPr lang="de-DE" dirty="0" err="1"/>
              <a:t>of</a:t>
            </a:r>
            <a:r>
              <a:rPr lang="de-DE" dirty="0"/>
              <a:t> </a:t>
            </a:r>
            <a:r>
              <a:rPr lang="de-DE" dirty="0" err="1"/>
              <a:t>structural</a:t>
            </a:r>
            <a:r>
              <a:rPr lang="de-DE" dirty="0"/>
              <a:t> </a:t>
            </a:r>
            <a:r>
              <a:rPr lang="de-DE" dirty="0" err="1"/>
              <a:t>design</a:t>
            </a:r>
            <a:r>
              <a:rPr lang="de-DE" dirty="0"/>
              <a:t>,</a:t>
            </a:r>
          </a:p>
          <a:p>
            <a:r>
              <a:rPr lang="de-DE" dirty="0" err="1"/>
              <a:t>validate</a:t>
            </a:r>
            <a:r>
              <a:rPr lang="de-DE" dirty="0"/>
              <a:t> and </a:t>
            </a:r>
            <a:r>
              <a:rPr lang="de-DE" dirty="0" err="1"/>
              <a:t>assess</a:t>
            </a:r>
            <a:r>
              <a:rPr lang="de-DE" dirty="0"/>
              <a:t> </a:t>
            </a:r>
            <a:r>
              <a:rPr lang="de-DE" dirty="0" err="1"/>
              <a:t>these</a:t>
            </a:r>
            <a:r>
              <a:rPr lang="de-DE" dirty="0"/>
              <a:t> </a:t>
            </a:r>
            <a:r>
              <a:rPr lang="de-DE" dirty="0" err="1"/>
              <a:t>solutions</a:t>
            </a:r>
            <a:r>
              <a:rPr lang="de-DE" dirty="0"/>
              <a:t> and </a:t>
            </a:r>
            <a:r>
              <a:rPr lang="de-DE" dirty="0" err="1"/>
              <a:t>the</a:t>
            </a:r>
            <a:r>
              <a:rPr lang="de-DE" dirty="0"/>
              <a:t> </a:t>
            </a:r>
            <a:r>
              <a:rPr lang="de-DE" dirty="0" err="1"/>
              <a:t>achievable</a:t>
            </a:r>
            <a:r>
              <a:rPr lang="de-DE" dirty="0"/>
              <a:t> </a:t>
            </a:r>
            <a:r>
              <a:rPr lang="de-DE" dirty="0" err="1"/>
              <a:t>results</a:t>
            </a:r>
            <a:r>
              <a:rPr lang="de-DE" dirty="0"/>
              <a:t>, </a:t>
            </a:r>
          </a:p>
          <a:p>
            <a:r>
              <a:rPr lang="de-DE" dirty="0" err="1"/>
              <a:t>analyze</a:t>
            </a:r>
            <a:r>
              <a:rPr lang="de-DE" dirty="0"/>
              <a:t> </a:t>
            </a:r>
            <a:r>
              <a:rPr lang="de-DE" dirty="0" err="1"/>
              <a:t>loading</a:t>
            </a:r>
            <a:r>
              <a:rPr lang="de-DE" dirty="0"/>
              <a:t> </a:t>
            </a:r>
            <a:r>
              <a:rPr lang="de-DE" dirty="0" err="1"/>
              <a:t>related</a:t>
            </a:r>
            <a:r>
              <a:rPr lang="de-DE" dirty="0"/>
              <a:t> design </a:t>
            </a:r>
            <a:r>
              <a:rPr lang="de-DE" dirty="0" err="1"/>
              <a:t>problems</a:t>
            </a:r>
            <a:r>
              <a:rPr lang="de-DE" dirty="0"/>
              <a:t> </a:t>
            </a:r>
            <a:r>
              <a:rPr lang="de-DE" dirty="0" err="1"/>
              <a:t>of</a:t>
            </a:r>
            <a:r>
              <a:rPr lang="de-DE" dirty="0"/>
              <a:t> </a:t>
            </a:r>
            <a:r>
              <a:rPr lang="de-DE" dirty="0" err="1"/>
              <a:t>acceptable</a:t>
            </a:r>
            <a:r>
              <a:rPr lang="de-DE" dirty="0"/>
              <a:t> </a:t>
            </a:r>
            <a:r>
              <a:rPr lang="de-DE" dirty="0" err="1"/>
              <a:t>complexity</a:t>
            </a:r>
            <a:r>
              <a:rPr lang="de-DE" dirty="0"/>
              <a:t> </a:t>
            </a:r>
            <a:r>
              <a:rPr lang="de-DE" dirty="0" err="1"/>
              <a:t>tailored</a:t>
            </a:r>
            <a:r>
              <a:rPr lang="de-DE" dirty="0"/>
              <a:t> </a:t>
            </a:r>
            <a:r>
              <a:rPr lang="de-DE" dirty="0" err="1"/>
              <a:t>to</a:t>
            </a:r>
            <a:r>
              <a:rPr lang="de-DE" dirty="0"/>
              <a:t> </a:t>
            </a:r>
            <a:r>
              <a:rPr lang="de-DE" dirty="0" err="1"/>
              <a:t>the</a:t>
            </a:r>
            <a:r>
              <a:rPr lang="de-DE" dirty="0"/>
              <a:t> </a:t>
            </a:r>
            <a:r>
              <a:rPr lang="de-DE" dirty="0" err="1"/>
              <a:t>student’s</a:t>
            </a:r>
            <a:r>
              <a:rPr lang="de-DE" dirty="0"/>
              <a:t> </a:t>
            </a:r>
            <a:r>
              <a:rPr lang="de-DE" dirty="0" err="1"/>
              <a:t>study</a:t>
            </a:r>
            <a:r>
              <a:rPr lang="de-DE" dirty="0"/>
              <a:t> </a:t>
            </a:r>
            <a:r>
              <a:rPr lang="de-DE" dirty="0" err="1"/>
              <a:t>status</a:t>
            </a:r>
            <a:r>
              <a:rPr lang="de-DE" dirty="0"/>
              <a:t>, </a:t>
            </a:r>
          </a:p>
          <a:p>
            <a:r>
              <a:rPr lang="de-DE" dirty="0" err="1"/>
              <a:t>identify</a:t>
            </a:r>
            <a:r>
              <a:rPr lang="de-DE" dirty="0"/>
              <a:t> </a:t>
            </a:r>
            <a:r>
              <a:rPr lang="de-DE" dirty="0" err="1"/>
              <a:t>the</a:t>
            </a:r>
            <a:r>
              <a:rPr lang="de-DE" dirty="0"/>
              <a:t> </a:t>
            </a:r>
            <a:r>
              <a:rPr lang="de-DE" dirty="0" err="1"/>
              <a:t>main</a:t>
            </a:r>
            <a:r>
              <a:rPr lang="de-DE" dirty="0"/>
              <a:t> </a:t>
            </a:r>
            <a:r>
              <a:rPr lang="de-DE" dirty="0" err="1"/>
              <a:t>characters</a:t>
            </a:r>
            <a:r>
              <a:rPr lang="de-DE" dirty="0"/>
              <a:t> </a:t>
            </a:r>
            <a:r>
              <a:rPr lang="de-DE" dirty="0" err="1"/>
              <a:t>of</a:t>
            </a:r>
            <a:r>
              <a:rPr lang="de-DE" dirty="0"/>
              <a:t> </a:t>
            </a:r>
            <a:r>
              <a:rPr lang="de-DE" dirty="0" err="1"/>
              <a:t>observed</a:t>
            </a:r>
            <a:r>
              <a:rPr lang="de-DE" dirty="0"/>
              <a:t> real-</a:t>
            </a:r>
            <a:r>
              <a:rPr lang="de-DE" dirty="0" err="1"/>
              <a:t>world</a:t>
            </a:r>
            <a:r>
              <a:rPr lang="de-DE" dirty="0"/>
              <a:t> ambient and </a:t>
            </a:r>
            <a:r>
              <a:rPr lang="de-DE" dirty="0" err="1"/>
              <a:t>further</a:t>
            </a:r>
            <a:r>
              <a:rPr lang="de-DE" dirty="0"/>
              <a:t> </a:t>
            </a:r>
            <a:r>
              <a:rPr lang="de-DE" dirty="0" err="1"/>
              <a:t>structural</a:t>
            </a:r>
            <a:r>
              <a:rPr lang="de-DE" dirty="0"/>
              <a:t> </a:t>
            </a:r>
            <a:r>
              <a:rPr lang="de-DE" dirty="0" err="1"/>
              <a:t>loading</a:t>
            </a:r>
            <a:r>
              <a:rPr lang="de-DE" dirty="0"/>
              <a:t> and </a:t>
            </a:r>
            <a:r>
              <a:rPr lang="de-DE" dirty="0" err="1"/>
              <a:t>quantify</a:t>
            </a:r>
            <a:r>
              <a:rPr lang="de-DE" dirty="0"/>
              <a:t> </a:t>
            </a:r>
            <a:r>
              <a:rPr lang="de-DE" dirty="0" err="1"/>
              <a:t>it</a:t>
            </a:r>
            <a:r>
              <a:rPr lang="de-DE" dirty="0"/>
              <a:t> </a:t>
            </a:r>
            <a:r>
              <a:rPr lang="de-DE" dirty="0" err="1"/>
              <a:t>by</a:t>
            </a:r>
            <a:r>
              <a:rPr lang="de-DE" dirty="0"/>
              <a:t> </a:t>
            </a:r>
            <a:r>
              <a:rPr lang="de-DE" dirty="0" err="1"/>
              <a:t>statistical</a:t>
            </a:r>
            <a:r>
              <a:rPr lang="de-DE" dirty="0"/>
              <a:t> </a:t>
            </a:r>
            <a:r>
              <a:rPr lang="de-DE" dirty="0" err="1"/>
              <a:t>descriptions</a:t>
            </a:r>
            <a:r>
              <a:rPr lang="de-DE" dirty="0"/>
              <a:t>, </a:t>
            </a:r>
          </a:p>
          <a:p>
            <a:r>
              <a:rPr lang="de-DE" dirty="0" err="1"/>
              <a:t>acquire</a:t>
            </a:r>
            <a:r>
              <a:rPr lang="de-DE" dirty="0"/>
              <a:t> </a:t>
            </a:r>
            <a:r>
              <a:rPr lang="de-DE" dirty="0" err="1"/>
              <a:t>skills</a:t>
            </a:r>
            <a:r>
              <a:rPr lang="de-DE" dirty="0"/>
              <a:t> in </a:t>
            </a:r>
            <a:r>
              <a:rPr lang="de-DE" dirty="0" err="1"/>
              <a:t>mechanical</a:t>
            </a:r>
            <a:r>
              <a:rPr lang="de-DE" dirty="0"/>
              <a:t> </a:t>
            </a:r>
            <a:r>
              <a:rPr lang="de-DE" dirty="0" err="1"/>
              <a:t>modeling</a:t>
            </a:r>
            <a:r>
              <a:rPr lang="de-DE" dirty="0"/>
              <a:t> </a:t>
            </a:r>
            <a:r>
              <a:rPr lang="de-DE" dirty="0" err="1"/>
              <a:t>of</a:t>
            </a:r>
            <a:r>
              <a:rPr lang="de-DE" dirty="0"/>
              <a:t> </a:t>
            </a:r>
            <a:r>
              <a:rPr lang="de-DE" dirty="0" err="1"/>
              <a:t>load</a:t>
            </a:r>
            <a:r>
              <a:rPr lang="de-DE" dirty="0"/>
              <a:t> </a:t>
            </a:r>
            <a:r>
              <a:rPr lang="de-DE" dirty="0" err="1"/>
              <a:t>assumptions</a:t>
            </a:r>
            <a:r>
              <a:rPr lang="de-DE" dirty="0"/>
              <a:t> and </a:t>
            </a:r>
            <a:r>
              <a:rPr lang="de-DE" dirty="0" err="1"/>
              <a:t>their</a:t>
            </a:r>
            <a:r>
              <a:rPr lang="de-DE" dirty="0"/>
              <a:t> </a:t>
            </a:r>
            <a:r>
              <a:rPr lang="de-DE" dirty="0" err="1"/>
              <a:t>application</a:t>
            </a:r>
            <a:r>
              <a:rPr lang="de-DE" dirty="0"/>
              <a:t> </a:t>
            </a:r>
            <a:r>
              <a:rPr lang="de-DE" dirty="0" err="1"/>
              <a:t>as</a:t>
            </a:r>
            <a:r>
              <a:rPr lang="de-DE" dirty="0"/>
              <a:t> </a:t>
            </a:r>
            <a:r>
              <a:rPr lang="de-DE" dirty="0" err="1"/>
              <a:t>well</a:t>
            </a:r>
            <a:r>
              <a:rPr lang="de-DE" dirty="0"/>
              <a:t> </a:t>
            </a:r>
            <a:r>
              <a:rPr lang="de-DE" dirty="0" err="1"/>
              <a:t>as</a:t>
            </a:r>
            <a:r>
              <a:rPr lang="de-DE" dirty="0"/>
              <a:t> in </a:t>
            </a:r>
            <a:r>
              <a:rPr lang="de-DE" dirty="0" err="1"/>
              <a:t>limiting</a:t>
            </a:r>
            <a:r>
              <a:rPr lang="de-DE" dirty="0"/>
              <a:t> </a:t>
            </a:r>
            <a:r>
              <a:rPr lang="de-DE" dirty="0" err="1"/>
              <a:t>probabilities</a:t>
            </a:r>
            <a:r>
              <a:rPr lang="de-DE" dirty="0"/>
              <a:t> </a:t>
            </a:r>
            <a:r>
              <a:rPr lang="de-DE" dirty="0" err="1"/>
              <a:t>of</a:t>
            </a:r>
            <a:r>
              <a:rPr lang="de-DE" dirty="0"/>
              <a:t> </a:t>
            </a:r>
            <a:r>
              <a:rPr lang="de-DE" dirty="0" err="1"/>
              <a:t>structural</a:t>
            </a:r>
            <a:r>
              <a:rPr lang="de-DE" dirty="0"/>
              <a:t> </a:t>
            </a:r>
            <a:r>
              <a:rPr lang="de-DE" dirty="0" err="1"/>
              <a:t>failure</a:t>
            </a:r>
            <a:r>
              <a:rPr lang="de-DE" dirty="0"/>
              <a:t> </a:t>
            </a:r>
            <a:r>
              <a:rPr lang="de-DE" dirty="0" err="1"/>
              <a:t>through</a:t>
            </a:r>
            <a:r>
              <a:rPr lang="de-DE" dirty="0"/>
              <a:t> </a:t>
            </a:r>
            <a:r>
              <a:rPr lang="de-DE" dirty="0" err="1"/>
              <a:t>main</a:t>
            </a:r>
            <a:r>
              <a:rPr lang="de-DE" dirty="0"/>
              <a:t> </a:t>
            </a:r>
            <a:r>
              <a:rPr lang="de-DE" dirty="0" err="1"/>
              <a:t>combinatorial</a:t>
            </a:r>
            <a:r>
              <a:rPr lang="de-DE" dirty="0"/>
              <a:t> and </a:t>
            </a:r>
            <a:r>
              <a:rPr lang="de-DE" dirty="0" err="1"/>
              <a:t>probabilistic</a:t>
            </a:r>
            <a:r>
              <a:rPr lang="de-DE" dirty="0"/>
              <a:t> </a:t>
            </a:r>
            <a:r>
              <a:rPr lang="de-DE" dirty="0" err="1"/>
              <a:t>approaches</a:t>
            </a:r>
            <a:r>
              <a:rPr lang="de-DE" dirty="0"/>
              <a:t> </a:t>
            </a:r>
            <a:r>
              <a:rPr lang="de-DE" dirty="0" err="1"/>
              <a:t>related</a:t>
            </a:r>
            <a:r>
              <a:rPr lang="de-DE" dirty="0"/>
              <a:t> </a:t>
            </a:r>
            <a:r>
              <a:rPr lang="de-DE" dirty="0" err="1"/>
              <a:t>to</a:t>
            </a:r>
            <a:r>
              <a:rPr lang="de-DE" dirty="0"/>
              <a:t> </a:t>
            </a:r>
            <a:r>
              <a:rPr lang="de-DE" dirty="0" err="1"/>
              <a:t>the</a:t>
            </a:r>
            <a:r>
              <a:rPr lang="de-DE" dirty="0"/>
              <a:t> 1st </a:t>
            </a:r>
            <a:r>
              <a:rPr lang="de-DE" dirty="0" err="1"/>
              <a:t>order</a:t>
            </a:r>
            <a:r>
              <a:rPr lang="de-DE" dirty="0"/>
              <a:t> </a:t>
            </a:r>
            <a:r>
              <a:rPr lang="de-DE" dirty="0" err="1"/>
              <a:t>reliability</a:t>
            </a:r>
            <a:r>
              <a:rPr lang="de-DE" dirty="0"/>
              <a:t> </a:t>
            </a:r>
            <a:r>
              <a:rPr lang="de-DE" dirty="0" err="1"/>
              <a:t>concept</a:t>
            </a:r>
            <a:r>
              <a:rPr lang="de-DE" dirty="0"/>
              <a:t>. </a:t>
            </a:r>
          </a:p>
          <a:p>
            <a:pPr>
              <a:spcAft>
                <a:spcPts val="1200"/>
              </a:spcAft>
            </a:pPr>
            <a:endParaRPr lang="en-US" dirty="0"/>
          </a:p>
        </p:txBody>
      </p:sp>
    </p:spTree>
    <p:extLst>
      <p:ext uri="{BB962C8B-B14F-4D97-AF65-F5344CB8AC3E}">
        <p14:creationId xmlns:p14="http://schemas.microsoft.com/office/powerpoint/2010/main" val="98205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b="1" dirty="0"/>
              <a:t>5. Training and learning methods</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888723" y="1495262"/>
            <a:ext cx="8206831" cy="4786472"/>
          </a:xfrm>
        </p:spPr>
        <p:txBody>
          <a:bodyPr>
            <a:noAutofit/>
          </a:bodyPr>
          <a:lstStyle/>
          <a:p>
            <a:pPr>
              <a:spcAft>
                <a:spcPts val="1000"/>
              </a:spcAft>
            </a:pPr>
            <a:r>
              <a:rPr lang="de-DE" sz="1800" dirty="0"/>
              <a:t>e-</a:t>
            </a:r>
            <a:r>
              <a:rPr lang="de-DE" sz="1800" dirty="0" err="1"/>
              <a:t>learning</a:t>
            </a:r>
            <a:r>
              <a:rPr lang="de-DE" sz="1800" dirty="0"/>
              <a:t>, MOOC: </a:t>
            </a:r>
            <a:r>
              <a:rPr lang="de-DE" sz="1800" dirty="0" smtClean="0">
                <a:solidFill>
                  <a:srgbClr val="FF0000"/>
                </a:solidFill>
              </a:rPr>
              <a:t>10 </a:t>
            </a:r>
            <a:r>
              <a:rPr lang="de-DE" sz="1800" dirty="0" err="1">
                <a:solidFill>
                  <a:srgbClr val="FF0000"/>
                </a:solidFill>
              </a:rPr>
              <a:t>hours</a:t>
            </a:r>
            <a:r>
              <a:rPr lang="de-DE" sz="1800" dirty="0">
                <a:solidFill>
                  <a:srgbClr val="FF0000"/>
                </a:solidFill>
              </a:rPr>
              <a:t> of </a:t>
            </a:r>
            <a:r>
              <a:rPr lang="de-DE" sz="1800" dirty="0" err="1">
                <a:solidFill>
                  <a:srgbClr val="FF0000"/>
                </a:solidFill>
              </a:rPr>
              <a:t>teaching</a:t>
            </a:r>
            <a:r>
              <a:rPr lang="de-DE" sz="1800" dirty="0">
                <a:solidFill>
                  <a:srgbClr val="FF0000"/>
                </a:solidFill>
              </a:rPr>
              <a:t> </a:t>
            </a:r>
            <a:r>
              <a:rPr lang="de-DE" sz="1800" dirty="0" smtClean="0">
                <a:solidFill>
                  <a:srgbClr val="FF0000"/>
                </a:solidFill>
              </a:rPr>
              <a:t>(6 </a:t>
            </a:r>
            <a:r>
              <a:rPr lang="de-DE" sz="1800" dirty="0" err="1">
                <a:solidFill>
                  <a:srgbClr val="FF0000"/>
                </a:solidFill>
              </a:rPr>
              <a:t>lectures</a:t>
            </a:r>
            <a:r>
              <a:rPr lang="de-DE" sz="1800" dirty="0">
                <a:solidFill>
                  <a:srgbClr val="FF0000"/>
                </a:solidFill>
              </a:rPr>
              <a:t>) in </a:t>
            </a:r>
            <a:r>
              <a:rPr lang="de-DE" sz="1800" dirty="0" err="1">
                <a:solidFill>
                  <a:srgbClr val="FF0000"/>
                </a:solidFill>
              </a:rPr>
              <a:t>the</a:t>
            </a:r>
            <a:r>
              <a:rPr lang="de-DE" sz="1800" dirty="0">
                <a:solidFill>
                  <a:srgbClr val="FF0000"/>
                </a:solidFill>
              </a:rPr>
              <a:t> form of </a:t>
            </a:r>
            <a:r>
              <a:rPr lang="de-DE" sz="1800" dirty="0" err="1">
                <a:solidFill>
                  <a:srgbClr val="FF0000"/>
                </a:solidFill>
              </a:rPr>
              <a:t>video</a:t>
            </a:r>
            <a:r>
              <a:rPr lang="de-DE" sz="1800" dirty="0">
                <a:solidFill>
                  <a:srgbClr val="FF0000"/>
                </a:solidFill>
              </a:rPr>
              <a:t> </a:t>
            </a:r>
            <a:r>
              <a:rPr lang="de-DE" sz="1800" dirty="0" err="1">
                <a:solidFill>
                  <a:srgbClr val="FF0000"/>
                </a:solidFill>
              </a:rPr>
              <a:t>lectures</a:t>
            </a:r>
            <a:r>
              <a:rPr lang="de-DE" sz="1800" dirty="0">
                <a:solidFill>
                  <a:srgbClr val="FF0000"/>
                </a:solidFill>
              </a:rPr>
              <a:t> </a:t>
            </a:r>
            <a:r>
              <a:rPr lang="de-DE" sz="1800" dirty="0" err="1"/>
              <a:t>and</a:t>
            </a:r>
            <a:r>
              <a:rPr lang="de-DE" sz="1800" dirty="0"/>
              <a:t> </a:t>
            </a:r>
            <a:r>
              <a:rPr lang="de-DE" sz="1800" dirty="0" err="1"/>
              <a:t>instructive</a:t>
            </a:r>
            <a:r>
              <a:rPr lang="de-DE" sz="1800" dirty="0"/>
              <a:t> </a:t>
            </a:r>
            <a:r>
              <a:rPr lang="de-DE" sz="1800" dirty="0" err="1"/>
              <a:t>examples</a:t>
            </a:r>
            <a:r>
              <a:rPr lang="de-DE" sz="1800" dirty="0"/>
              <a:t>,</a:t>
            </a:r>
          </a:p>
          <a:p>
            <a:pPr>
              <a:spcAft>
                <a:spcPts val="1000"/>
              </a:spcAft>
            </a:pPr>
            <a:r>
              <a:rPr lang="de-DE" sz="1800" dirty="0" err="1"/>
              <a:t>video</a:t>
            </a:r>
            <a:r>
              <a:rPr lang="de-DE" sz="1800" dirty="0"/>
              <a:t> </a:t>
            </a:r>
            <a:r>
              <a:rPr lang="de-DE" sz="1800" dirty="0" err="1"/>
              <a:t>lectures</a:t>
            </a:r>
            <a:r>
              <a:rPr lang="de-DE" sz="1800" dirty="0"/>
              <a:t> </a:t>
            </a:r>
            <a:r>
              <a:rPr lang="de-DE" sz="1800" dirty="0" err="1"/>
              <a:t>are</a:t>
            </a:r>
            <a:r>
              <a:rPr lang="de-DE" sz="1800" dirty="0"/>
              <a:t> </a:t>
            </a:r>
            <a:r>
              <a:rPr lang="de-DE" sz="1800" dirty="0" err="1"/>
              <a:t>complemented</a:t>
            </a:r>
            <a:r>
              <a:rPr lang="de-DE" sz="1800" dirty="0"/>
              <a:t> </a:t>
            </a:r>
            <a:r>
              <a:rPr lang="de-DE" sz="1800" dirty="0" err="1"/>
              <a:t>by</a:t>
            </a:r>
            <a:r>
              <a:rPr lang="de-DE" sz="1800" dirty="0"/>
              <a:t> </a:t>
            </a:r>
            <a:r>
              <a:rPr lang="de-DE" sz="1800" dirty="0" err="1"/>
              <a:t>practical</a:t>
            </a:r>
            <a:r>
              <a:rPr lang="de-DE" sz="1800" dirty="0"/>
              <a:t> </a:t>
            </a:r>
            <a:r>
              <a:rPr lang="de-DE" sz="1800" dirty="0" err="1"/>
              <a:t>exercises</a:t>
            </a:r>
            <a:r>
              <a:rPr lang="de-DE" sz="1800" dirty="0"/>
              <a:t> of </a:t>
            </a:r>
            <a:r>
              <a:rPr lang="de-DE" sz="1800" dirty="0" err="1"/>
              <a:t>engineering</a:t>
            </a:r>
            <a:r>
              <a:rPr lang="de-DE" sz="1800" dirty="0"/>
              <a:t> </a:t>
            </a:r>
            <a:r>
              <a:rPr lang="de-DE" sz="1800" dirty="0" err="1"/>
              <a:t>applications</a:t>
            </a:r>
            <a:r>
              <a:rPr lang="de-DE" sz="1800" dirty="0"/>
              <a:t> </a:t>
            </a:r>
            <a:r>
              <a:rPr lang="de-DE" sz="1800" dirty="0" err="1"/>
              <a:t>for</a:t>
            </a:r>
            <a:r>
              <a:rPr lang="de-DE" sz="1800" dirty="0"/>
              <a:t> </a:t>
            </a:r>
            <a:r>
              <a:rPr lang="de-DE" sz="1800" dirty="0" err="1">
                <a:solidFill>
                  <a:srgbClr val="FF0000"/>
                </a:solidFill>
              </a:rPr>
              <a:t>self-learning</a:t>
            </a:r>
            <a:r>
              <a:rPr lang="de-DE" sz="1800" dirty="0">
                <a:solidFill>
                  <a:srgbClr val="FF0000"/>
                </a:solidFill>
              </a:rPr>
              <a:t> (</a:t>
            </a:r>
            <a:r>
              <a:rPr lang="de-DE" sz="1800" dirty="0" err="1">
                <a:solidFill>
                  <a:srgbClr val="FF0000"/>
                </a:solidFill>
              </a:rPr>
              <a:t>workload</a:t>
            </a:r>
            <a:r>
              <a:rPr lang="de-DE" sz="1800" dirty="0">
                <a:solidFill>
                  <a:srgbClr val="FF0000"/>
                </a:solidFill>
              </a:rPr>
              <a:t> of </a:t>
            </a:r>
            <a:r>
              <a:rPr lang="de-DE" sz="1800" dirty="0" smtClean="0">
                <a:solidFill>
                  <a:srgbClr val="FF0000"/>
                </a:solidFill>
              </a:rPr>
              <a:t>50 </a:t>
            </a:r>
            <a:r>
              <a:rPr lang="de-DE" sz="1800" dirty="0" err="1">
                <a:solidFill>
                  <a:srgbClr val="FF0000"/>
                </a:solidFill>
              </a:rPr>
              <a:t>hours</a:t>
            </a:r>
            <a:r>
              <a:rPr lang="de-DE" sz="1800" dirty="0">
                <a:solidFill>
                  <a:srgbClr val="FF0000"/>
                </a:solidFill>
              </a:rPr>
              <a:t>)</a:t>
            </a:r>
            <a:r>
              <a:rPr lang="de-DE" sz="1800" dirty="0"/>
              <a:t>,</a:t>
            </a:r>
          </a:p>
          <a:p>
            <a:pPr marL="0" indent="0">
              <a:spcAft>
                <a:spcPts val="1000"/>
              </a:spcAft>
              <a:buNone/>
            </a:pPr>
            <a:r>
              <a:rPr lang="en-US" sz="1800" dirty="0"/>
              <a:t>Mandatory for the allocation of one additional credit (1 ECTS) is the participation to a tailored </a:t>
            </a:r>
            <a:r>
              <a:rPr lang="en-US" sz="1800" dirty="0">
                <a:solidFill>
                  <a:srgbClr val="FF0000"/>
                </a:solidFill>
              </a:rPr>
              <a:t>Virtual Exchange program in international learner’s groups</a:t>
            </a:r>
            <a:r>
              <a:rPr lang="en-US" sz="1800" dirty="0"/>
              <a:t> of ca. 20h-30h</a:t>
            </a:r>
            <a:endParaRPr lang="de-DE" sz="1800" dirty="0"/>
          </a:p>
          <a:p>
            <a:pPr>
              <a:spcAft>
                <a:spcPts val="1000"/>
              </a:spcAft>
            </a:pPr>
            <a:r>
              <a:rPr lang="de-DE" sz="1800" dirty="0" err="1"/>
              <a:t>previously</a:t>
            </a:r>
            <a:r>
              <a:rPr lang="de-DE" sz="1800" dirty="0"/>
              <a:t> </a:t>
            </a:r>
            <a:r>
              <a:rPr lang="de-DE" sz="1800" dirty="0" err="1"/>
              <a:t>acquired</a:t>
            </a:r>
            <a:r>
              <a:rPr lang="de-DE" sz="1800" dirty="0"/>
              <a:t> </a:t>
            </a:r>
            <a:r>
              <a:rPr lang="de-DE" sz="1800" dirty="0" err="1"/>
              <a:t>knowledge</a:t>
            </a:r>
            <a:r>
              <a:rPr lang="de-DE" sz="1800" dirty="0"/>
              <a:t> will </a:t>
            </a:r>
            <a:r>
              <a:rPr lang="de-DE" sz="1800" dirty="0" err="1"/>
              <a:t>be</a:t>
            </a:r>
            <a:r>
              <a:rPr lang="de-DE" sz="1800" dirty="0"/>
              <a:t> </a:t>
            </a:r>
            <a:r>
              <a:rPr lang="de-DE" sz="1800" dirty="0" err="1"/>
              <a:t>self-assessed</a:t>
            </a:r>
            <a:r>
              <a:rPr lang="de-DE" sz="1800" dirty="0"/>
              <a:t> </a:t>
            </a:r>
            <a:r>
              <a:rPr lang="de-DE" sz="1800" dirty="0" err="1"/>
              <a:t>by</a:t>
            </a:r>
            <a:r>
              <a:rPr lang="de-DE" sz="1800" dirty="0"/>
              <a:t> </a:t>
            </a:r>
            <a:r>
              <a:rPr lang="de-DE" sz="1800" dirty="0" err="1"/>
              <a:t>solving</a:t>
            </a:r>
            <a:r>
              <a:rPr lang="de-DE" sz="1800" dirty="0"/>
              <a:t> </a:t>
            </a:r>
            <a:r>
              <a:rPr lang="de-DE" sz="1800" dirty="0" err="1"/>
              <a:t>provided</a:t>
            </a:r>
            <a:r>
              <a:rPr lang="de-DE" sz="1800" dirty="0"/>
              <a:t> </a:t>
            </a:r>
            <a:r>
              <a:rPr lang="de-DE" sz="1800" dirty="0" err="1"/>
              <a:t>projects</a:t>
            </a:r>
            <a:r>
              <a:rPr lang="de-DE" sz="1800" dirty="0"/>
              <a:t> in </a:t>
            </a:r>
            <a:r>
              <a:rPr lang="de-DE" sz="1800" dirty="0" err="1"/>
              <a:t>group</a:t>
            </a:r>
            <a:r>
              <a:rPr lang="de-DE" sz="1800" dirty="0"/>
              <a:t> </a:t>
            </a:r>
            <a:r>
              <a:rPr lang="de-DE" sz="1800" dirty="0" err="1"/>
              <a:t>work</a:t>
            </a:r>
            <a:r>
              <a:rPr lang="de-DE" sz="1800" dirty="0"/>
              <a:t> (</a:t>
            </a:r>
            <a:r>
              <a:rPr lang="de-DE" sz="1800" dirty="0" err="1"/>
              <a:t>see</a:t>
            </a:r>
            <a:r>
              <a:rPr lang="de-DE" sz="1800" dirty="0"/>
              <a:t> </a:t>
            </a:r>
            <a:r>
              <a:rPr lang="de-DE" sz="1800" dirty="0" err="1"/>
              <a:t>part</a:t>
            </a:r>
            <a:r>
              <a:rPr lang="de-DE" sz="1800" dirty="0"/>
              <a:t> Virtual Exchange),</a:t>
            </a:r>
          </a:p>
          <a:p>
            <a:pPr>
              <a:spcAft>
                <a:spcPts val="1000"/>
              </a:spcAft>
            </a:pPr>
            <a:r>
              <a:rPr lang="de-DE" sz="1800" dirty="0" err="1"/>
              <a:t>teacher</a:t>
            </a:r>
            <a:r>
              <a:rPr lang="de-DE" sz="1800" dirty="0"/>
              <a:t>- </a:t>
            </a:r>
            <a:r>
              <a:rPr lang="de-DE" sz="1800" dirty="0" err="1"/>
              <a:t>student</a:t>
            </a:r>
            <a:r>
              <a:rPr lang="de-DE" sz="1800" dirty="0"/>
              <a:t> </a:t>
            </a:r>
            <a:r>
              <a:rPr lang="de-DE" sz="1800" dirty="0" err="1"/>
              <a:t>interaction</a:t>
            </a:r>
            <a:r>
              <a:rPr lang="de-DE" sz="1800" dirty="0"/>
              <a:t> </a:t>
            </a:r>
            <a:r>
              <a:rPr lang="de-DE" sz="1800" dirty="0" err="1"/>
              <a:t>is</a:t>
            </a:r>
            <a:r>
              <a:rPr lang="de-DE" sz="1800" dirty="0"/>
              <a:t> </a:t>
            </a:r>
            <a:r>
              <a:rPr lang="de-DE" sz="1800" dirty="0" err="1"/>
              <a:t>assured</a:t>
            </a:r>
            <a:r>
              <a:rPr lang="de-DE" sz="1800" dirty="0"/>
              <a:t> </a:t>
            </a:r>
            <a:r>
              <a:rPr lang="de-DE" sz="1800" dirty="0" err="1"/>
              <a:t>by</a:t>
            </a:r>
            <a:r>
              <a:rPr lang="de-DE" sz="1800" dirty="0"/>
              <a:t> </a:t>
            </a:r>
            <a:r>
              <a:rPr lang="de-DE" sz="1800" dirty="0" err="1"/>
              <a:t>forum</a:t>
            </a:r>
            <a:r>
              <a:rPr lang="de-DE" sz="1800" dirty="0"/>
              <a:t> </a:t>
            </a:r>
            <a:r>
              <a:rPr lang="de-DE" sz="1800" dirty="0" err="1"/>
              <a:t>discussions</a:t>
            </a:r>
            <a:r>
              <a:rPr lang="de-DE" sz="1800" dirty="0"/>
              <a:t>. </a:t>
            </a:r>
          </a:p>
          <a:p>
            <a:pPr>
              <a:spcAft>
                <a:spcPts val="1000"/>
              </a:spcAft>
            </a:pPr>
            <a:r>
              <a:rPr lang="en-US" sz="1800" dirty="0"/>
              <a:t>In the international exchange between the project partners, country-specific and regionally different standard solutions or standard approaches will be got to know and compared regarding the achievable structural safety within the framework of an accompanying Virtual Exchange program. Participation on a voluntary basis and active presentation of a subtask is considered a creditable final examination </a:t>
            </a:r>
            <a:r>
              <a:rPr lang="de-DE" sz="1800" dirty="0"/>
              <a:t>(</a:t>
            </a:r>
            <a:r>
              <a:rPr lang="de-DE" sz="1800" dirty="0" err="1"/>
              <a:t>see</a:t>
            </a:r>
            <a:r>
              <a:rPr lang="de-DE" sz="1800" dirty="0"/>
              <a:t> </a:t>
            </a:r>
            <a:r>
              <a:rPr lang="de-DE" sz="1800" dirty="0" err="1"/>
              <a:t>part</a:t>
            </a:r>
            <a:r>
              <a:rPr lang="de-DE" sz="1800" dirty="0"/>
              <a:t> Virtual Exchange)</a:t>
            </a:r>
            <a:r>
              <a:rPr lang="en-US" sz="1800" dirty="0"/>
              <a:t>. </a:t>
            </a:r>
          </a:p>
        </p:txBody>
      </p:sp>
    </p:spTree>
    <p:extLst>
      <p:ext uri="{BB962C8B-B14F-4D97-AF65-F5344CB8AC3E}">
        <p14:creationId xmlns:p14="http://schemas.microsoft.com/office/powerpoint/2010/main" val="349819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lstStyle/>
          <a:p>
            <a:r>
              <a:rPr lang="en-GB" b="1" dirty="0"/>
              <a:t>Virtual Exchange</a:t>
            </a:r>
            <a:endParaRPr lang="en-US" b="1" dirty="0"/>
          </a:p>
        </p:txBody>
      </p:sp>
      <p:sp>
        <p:nvSpPr>
          <p:cNvPr id="3" name="Content Placeholder 2">
            <a:extLst>
              <a:ext uri="{FF2B5EF4-FFF2-40B4-BE49-F238E27FC236}">
                <a16:creationId xmlns:a16="http://schemas.microsoft.com/office/drawing/2014/main" id="{E3EC3F68-C96D-40AD-AC76-0833558436CF}"/>
              </a:ext>
            </a:extLst>
          </p:cNvPr>
          <p:cNvSpPr>
            <a:spLocks noGrp="1"/>
          </p:cNvSpPr>
          <p:nvPr>
            <p:ph idx="1"/>
          </p:nvPr>
        </p:nvSpPr>
        <p:spPr>
          <a:xfrm>
            <a:off x="447300" y="1690688"/>
            <a:ext cx="8612100" cy="1858019"/>
          </a:xfrm>
          <a:solidFill>
            <a:schemeClr val="accent3"/>
          </a:solidFill>
        </p:spPr>
        <p:txBody>
          <a:bodyPr>
            <a:normAutofit/>
          </a:bodyPr>
          <a:lstStyle/>
          <a:p>
            <a:pPr marL="0" indent="0" algn="ctr">
              <a:buNone/>
            </a:pPr>
            <a:r>
              <a:rPr lang="de-DE" sz="1800" i="1" dirty="0">
                <a:solidFill>
                  <a:schemeClr val="bg1"/>
                </a:solidFill>
              </a:rPr>
              <a:t>„Virtual </a:t>
            </a:r>
            <a:r>
              <a:rPr lang="de-DE" sz="1800" i="1" dirty="0" err="1">
                <a:solidFill>
                  <a:schemeClr val="bg1"/>
                </a:solidFill>
              </a:rPr>
              <a:t>exchanges</a:t>
            </a:r>
            <a:r>
              <a:rPr lang="de-DE" sz="1800" i="1" dirty="0">
                <a:solidFill>
                  <a:schemeClr val="bg1"/>
                </a:solidFill>
              </a:rPr>
              <a:t> </a:t>
            </a:r>
            <a:r>
              <a:rPr lang="de-DE" sz="1800" i="1" dirty="0" err="1">
                <a:solidFill>
                  <a:schemeClr val="bg1"/>
                </a:solidFill>
              </a:rPr>
              <a:t>are</a:t>
            </a:r>
            <a:r>
              <a:rPr lang="de-DE" sz="1800" i="1" dirty="0">
                <a:solidFill>
                  <a:schemeClr val="bg1"/>
                </a:solidFill>
              </a:rPr>
              <a:t> </a:t>
            </a:r>
            <a:r>
              <a:rPr lang="de-DE" sz="1800" i="1" dirty="0" err="1">
                <a:solidFill>
                  <a:schemeClr val="bg1"/>
                </a:solidFill>
              </a:rPr>
              <a:t>technology-enabled</a:t>
            </a:r>
            <a:r>
              <a:rPr lang="de-DE" sz="1800" i="1" dirty="0">
                <a:solidFill>
                  <a:schemeClr val="bg1"/>
                </a:solidFill>
              </a:rPr>
              <a:t>, </a:t>
            </a:r>
            <a:r>
              <a:rPr lang="de-DE" sz="1800" i="1" dirty="0" err="1">
                <a:solidFill>
                  <a:schemeClr val="bg1"/>
                </a:solidFill>
              </a:rPr>
              <a:t>sustained</a:t>
            </a:r>
            <a:r>
              <a:rPr lang="de-DE" sz="1800" i="1" dirty="0">
                <a:solidFill>
                  <a:schemeClr val="bg1"/>
                </a:solidFill>
              </a:rPr>
              <a:t>, people-</a:t>
            </a:r>
            <a:r>
              <a:rPr lang="de-DE" sz="1800" i="1" dirty="0" err="1">
                <a:solidFill>
                  <a:schemeClr val="bg1"/>
                </a:solidFill>
              </a:rPr>
              <a:t>to</a:t>
            </a:r>
            <a:r>
              <a:rPr lang="de-DE" sz="1800" i="1" dirty="0">
                <a:solidFill>
                  <a:schemeClr val="bg1"/>
                </a:solidFill>
              </a:rPr>
              <a:t>-people </a:t>
            </a:r>
            <a:r>
              <a:rPr lang="de-DE" sz="1800" i="1" dirty="0" err="1">
                <a:solidFill>
                  <a:schemeClr val="bg1"/>
                </a:solidFill>
              </a:rPr>
              <a:t>education</a:t>
            </a:r>
            <a:r>
              <a:rPr lang="de-DE" sz="1800" i="1" dirty="0">
                <a:solidFill>
                  <a:schemeClr val="bg1"/>
                </a:solidFill>
              </a:rPr>
              <a:t> </a:t>
            </a:r>
            <a:r>
              <a:rPr lang="de-DE" sz="1800" i="1" dirty="0" err="1">
                <a:solidFill>
                  <a:schemeClr val="bg1"/>
                </a:solidFill>
              </a:rPr>
              <a:t>programs</a:t>
            </a:r>
            <a:r>
              <a:rPr lang="de-DE" sz="1800" i="1" dirty="0">
                <a:solidFill>
                  <a:schemeClr val="bg1"/>
                </a:solidFill>
              </a:rPr>
              <a:t>.“</a:t>
            </a:r>
            <a:br>
              <a:rPr lang="de-DE" sz="1800" i="1" dirty="0">
                <a:solidFill>
                  <a:schemeClr val="bg1"/>
                </a:solidFill>
              </a:rPr>
            </a:br>
            <a:r>
              <a:rPr lang="de-DE" sz="1800" i="1" dirty="0">
                <a:solidFill>
                  <a:schemeClr val="bg1"/>
                </a:solidFill>
              </a:rPr>
              <a:t>(http://</a:t>
            </a:r>
            <a:r>
              <a:rPr lang="de-DE" sz="1800" i="1" dirty="0" err="1">
                <a:solidFill>
                  <a:schemeClr val="bg1"/>
                </a:solidFill>
              </a:rPr>
              <a:t>virtualexchangecoalition.org</a:t>
            </a:r>
            <a:r>
              <a:rPr lang="de-DE" sz="1800" i="1" dirty="0">
                <a:solidFill>
                  <a:schemeClr val="bg1"/>
                </a:solidFill>
              </a:rPr>
              <a:t>)</a:t>
            </a:r>
          </a:p>
        </p:txBody>
      </p:sp>
      <p:sp>
        <p:nvSpPr>
          <p:cNvPr id="7" name="Textfeld 6">
            <a:extLst>
              <a:ext uri="{FF2B5EF4-FFF2-40B4-BE49-F238E27FC236}">
                <a16:creationId xmlns:a16="http://schemas.microsoft.com/office/drawing/2014/main" id="{A629A29B-7972-264C-AA11-27423B2C8EC8}"/>
              </a:ext>
            </a:extLst>
          </p:cNvPr>
          <p:cNvSpPr txBox="1"/>
          <p:nvPr/>
        </p:nvSpPr>
        <p:spPr>
          <a:xfrm>
            <a:off x="447300" y="2625377"/>
            <a:ext cx="4494093" cy="3785652"/>
          </a:xfrm>
          <a:prstGeom prst="rect">
            <a:avLst/>
          </a:prstGeom>
          <a:solidFill>
            <a:schemeClr val="accent1"/>
          </a:solidFill>
        </p:spPr>
        <p:txBody>
          <a:bodyPr wrap="square" rtlCol="0">
            <a:spAutoFit/>
          </a:bodyPr>
          <a:lstStyle/>
          <a:p>
            <a:r>
              <a:rPr lang="de-DE" dirty="0">
                <a:solidFill>
                  <a:schemeClr val="bg1"/>
                </a:solidFill>
              </a:rPr>
              <a:t>The </a:t>
            </a:r>
            <a:r>
              <a:rPr lang="de-DE" dirty="0" err="1">
                <a:solidFill>
                  <a:schemeClr val="bg1"/>
                </a:solidFill>
              </a:rPr>
              <a:t>teachers</a:t>
            </a:r>
            <a:r>
              <a:rPr lang="de-DE" dirty="0">
                <a:solidFill>
                  <a:schemeClr val="bg1"/>
                </a:solidFill>
              </a:rPr>
              <a:t> </a:t>
            </a:r>
            <a:r>
              <a:rPr lang="de-DE" dirty="0" err="1">
                <a:solidFill>
                  <a:schemeClr val="bg1"/>
                </a:solidFill>
              </a:rPr>
              <a:t>and</a:t>
            </a:r>
            <a:r>
              <a:rPr lang="de-DE" dirty="0">
                <a:solidFill>
                  <a:schemeClr val="bg1"/>
                </a:solidFill>
              </a:rPr>
              <a:t> </a:t>
            </a:r>
            <a:r>
              <a:rPr lang="de-DE" dirty="0" err="1">
                <a:solidFill>
                  <a:schemeClr val="bg1"/>
                </a:solidFill>
              </a:rPr>
              <a:t>their</a:t>
            </a:r>
            <a:r>
              <a:rPr lang="de-DE" dirty="0">
                <a:solidFill>
                  <a:schemeClr val="bg1"/>
                </a:solidFill>
              </a:rPr>
              <a:t> </a:t>
            </a:r>
            <a:r>
              <a:rPr lang="de-DE" dirty="0" err="1">
                <a:solidFill>
                  <a:schemeClr val="bg1"/>
                </a:solidFill>
              </a:rPr>
              <a:t>support</a:t>
            </a:r>
            <a:r>
              <a:rPr lang="de-DE" dirty="0">
                <a:solidFill>
                  <a:schemeClr val="bg1"/>
                </a:solidFill>
              </a:rPr>
              <a:t> </a:t>
            </a:r>
            <a:r>
              <a:rPr lang="de-DE" dirty="0" err="1">
                <a:solidFill>
                  <a:schemeClr val="bg1"/>
                </a:solidFill>
              </a:rPr>
              <a:t>teams</a:t>
            </a:r>
            <a:r>
              <a:rPr lang="de-DE" dirty="0">
                <a:solidFill>
                  <a:schemeClr val="bg1"/>
                </a:solidFill>
              </a:rPr>
              <a:t> </a:t>
            </a:r>
            <a:r>
              <a:rPr lang="de-DE" dirty="0" err="1">
                <a:solidFill>
                  <a:schemeClr val="bg1"/>
                </a:solidFill>
              </a:rPr>
              <a:t>work</a:t>
            </a:r>
            <a:r>
              <a:rPr lang="de-DE" dirty="0">
                <a:solidFill>
                  <a:schemeClr val="bg1"/>
                </a:solidFill>
              </a:rPr>
              <a:t> </a:t>
            </a:r>
            <a:r>
              <a:rPr lang="de-DE" dirty="0" err="1">
                <a:solidFill>
                  <a:schemeClr val="bg1"/>
                </a:solidFill>
              </a:rPr>
              <a:t>together</a:t>
            </a:r>
            <a:r>
              <a:rPr lang="de-DE" dirty="0">
                <a:solidFill>
                  <a:schemeClr val="bg1"/>
                </a:solidFill>
              </a:rPr>
              <a:t> </a:t>
            </a:r>
            <a:r>
              <a:rPr lang="de-DE" dirty="0" err="1">
                <a:solidFill>
                  <a:schemeClr val="bg1"/>
                </a:solidFill>
              </a:rPr>
              <a:t>to</a:t>
            </a:r>
            <a:r>
              <a:rPr lang="de-DE" dirty="0">
                <a:solidFill>
                  <a:schemeClr val="bg1"/>
                </a:solidFill>
              </a:rPr>
              <a:t> </a:t>
            </a:r>
            <a:r>
              <a:rPr lang="de-DE" dirty="0" err="1">
                <a:solidFill>
                  <a:schemeClr val="bg1"/>
                </a:solidFill>
              </a:rPr>
              <a:t>develop</a:t>
            </a:r>
            <a:r>
              <a:rPr lang="de-DE" dirty="0">
                <a:solidFill>
                  <a:schemeClr val="bg1"/>
                </a:solidFill>
              </a:rPr>
              <a:t>:</a:t>
            </a:r>
          </a:p>
          <a:p>
            <a:endParaRPr lang="de-DE" dirty="0">
              <a:solidFill>
                <a:schemeClr val="bg1"/>
              </a:solidFill>
            </a:endParaRPr>
          </a:p>
          <a:p>
            <a:pPr marL="285750" indent="-285750">
              <a:buFont typeface="Arial" panose="020B0604020202020204" pitchFamily="34" charset="0"/>
              <a:buChar char="•"/>
            </a:pPr>
            <a:r>
              <a:rPr lang="de-DE" dirty="0" err="1">
                <a:solidFill>
                  <a:schemeClr val="bg1"/>
                </a:solidFill>
              </a:rPr>
              <a:t>shared</a:t>
            </a:r>
            <a:r>
              <a:rPr lang="de-DE" dirty="0">
                <a:solidFill>
                  <a:schemeClr val="bg1"/>
                </a:solidFill>
              </a:rPr>
              <a:t> </a:t>
            </a:r>
            <a:r>
              <a:rPr lang="de-DE" dirty="0" err="1">
                <a:solidFill>
                  <a:schemeClr val="bg1"/>
                </a:solidFill>
              </a:rPr>
              <a:t>learning</a:t>
            </a:r>
            <a:r>
              <a:rPr lang="de-DE" dirty="0">
                <a:solidFill>
                  <a:schemeClr val="bg1"/>
                </a:solidFill>
              </a:rPr>
              <a:t> </a:t>
            </a:r>
            <a:r>
              <a:rPr lang="de-DE" dirty="0" err="1">
                <a:solidFill>
                  <a:schemeClr val="bg1"/>
                </a:solidFill>
              </a:rPr>
              <a:t>outcomes</a:t>
            </a:r>
            <a:endParaRPr lang="de-DE" dirty="0">
              <a:solidFill>
                <a:schemeClr val="bg1"/>
              </a:solidFill>
            </a:endParaRPr>
          </a:p>
          <a:p>
            <a:pPr marL="285750" indent="-285750">
              <a:buFont typeface="Arial" panose="020B0604020202020204" pitchFamily="34" charset="0"/>
              <a:buChar char="•"/>
            </a:pPr>
            <a:r>
              <a:rPr lang="de-DE" dirty="0">
                <a:solidFill>
                  <a:schemeClr val="bg1"/>
                </a:solidFill>
              </a:rPr>
              <a:t>a </a:t>
            </a:r>
            <a:r>
              <a:rPr lang="de-DE" dirty="0" err="1">
                <a:solidFill>
                  <a:schemeClr val="bg1"/>
                </a:solidFill>
              </a:rPr>
              <a:t>syllabus</a:t>
            </a:r>
            <a:r>
              <a:rPr lang="de-DE" dirty="0">
                <a:solidFill>
                  <a:schemeClr val="bg1"/>
                </a:solidFill>
              </a:rPr>
              <a:t> </a:t>
            </a:r>
            <a:r>
              <a:rPr lang="de-DE" dirty="0" err="1">
                <a:solidFill>
                  <a:schemeClr val="bg1"/>
                </a:solidFill>
              </a:rPr>
              <a:t>for</a:t>
            </a:r>
            <a:r>
              <a:rPr lang="de-DE" dirty="0">
                <a:solidFill>
                  <a:schemeClr val="bg1"/>
                </a:solidFill>
              </a:rPr>
              <a:t> </a:t>
            </a:r>
            <a:r>
              <a:rPr lang="de-DE" dirty="0" err="1">
                <a:solidFill>
                  <a:schemeClr val="bg1"/>
                </a:solidFill>
              </a:rPr>
              <a:t>this</a:t>
            </a:r>
            <a:r>
              <a:rPr lang="de-DE" dirty="0">
                <a:solidFill>
                  <a:schemeClr val="bg1"/>
                </a:solidFill>
              </a:rPr>
              <a:t> </a:t>
            </a:r>
            <a:r>
              <a:rPr lang="de-DE" dirty="0" err="1">
                <a:solidFill>
                  <a:schemeClr val="bg1"/>
                </a:solidFill>
              </a:rPr>
              <a:t>new</a:t>
            </a:r>
            <a:r>
              <a:rPr lang="de-DE" dirty="0">
                <a:solidFill>
                  <a:schemeClr val="bg1"/>
                </a:solidFill>
              </a:rPr>
              <a:t> international </a:t>
            </a:r>
            <a:r>
              <a:rPr lang="de-DE" dirty="0" err="1">
                <a:solidFill>
                  <a:schemeClr val="bg1"/>
                </a:solidFill>
              </a:rPr>
              <a:t>component</a:t>
            </a:r>
            <a:endParaRPr lang="de-DE" dirty="0">
              <a:solidFill>
                <a:schemeClr val="bg1"/>
              </a:solidFill>
            </a:endParaRPr>
          </a:p>
          <a:p>
            <a:pPr marL="285750" indent="-285750">
              <a:buFont typeface="Arial" panose="020B0604020202020204" pitchFamily="34" charset="0"/>
              <a:buChar char="•"/>
            </a:pPr>
            <a:endParaRPr lang="de-DE" dirty="0">
              <a:solidFill>
                <a:schemeClr val="bg1"/>
              </a:solidFill>
            </a:endParaRPr>
          </a:p>
          <a:p>
            <a:r>
              <a:rPr lang="de-DE" dirty="0" err="1">
                <a:solidFill>
                  <a:schemeClr val="bg1"/>
                </a:solidFill>
              </a:rPr>
              <a:t>With</a:t>
            </a:r>
            <a:r>
              <a:rPr lang="de-DE" dirty="0">
                <a:solidFill>
                  <a:schemeClr val="bg1"/>
                </a:solidFill>
              </a:rPr>
              <a:t> a </a:t>
            </a:r>
            <a:r>
              <a:rPr lang="de-DE" dirty="0" err="1">
                <a:solidFill>
                  <a:schemeClr val="bg1"/>
                </a:solidFill>
              </a:rPr>
              <a:t>focus</a:t>
            </a:r>
            <a:r>
              <a:rPr lang="de-DE" dirty="0">
                <a:solidFill>
                  <a:schemeClr val="bg1"/>
                </a:solidFill>
              </a:rPr>
              <a:t> on </a:t>
            </a:r>
            <a:r>
              <a:rPr lang="de-DE" dirty="0" err="1">
                <a:solidFill>
                  <a:schemeClr val="bg1"/>
                </a:solidFill>
              </a:rPr>
              <a:t>the</a:t>
            </a:r>
            <a:r>
              <a:rPr lang="de-DE" dirty="0">
                <a:solidFill>
                  <a:schemeClr val="bg1"/>
                </a:solidFill>
              </a:rPr>
              <a:t> </a:t>
            </a:r>
            <a:r>
              <a:rPr lang="de-DE" dirty="0" err="1">
                <a:solidFill>
                  <a:schemeClr val="bg1"/>
                </a:solidFill>
              </a:rPr>
              <a:t>development</a:t>
            </a:r>
            <a:r>
              <a:rPr lang="de-DE" dirty="0">
                <a:solidFill>
                  <a:schemeClr val="bg1"/>
                </a:solidFill>
              </a:rPr>
              <a:t> </a:t>
            </a:r>
            <a:r>
              <a:rPr lang="de-DE" dirty="0" err="1">
                <a:solidFill>
                  <a:schemeClr val="bg1"/>
                </a:solidFill>
              </a:rPr>
              <a:t>of</a:t>
            </a:r>
            <a:r>
              <a:rPr lang="de-DE" dirty="0">
                <a:solidFill>
                  <a:schemeClr val="bg1"/>
                </a:solidFill>
              </a:rPr>
              <a:t> </a:t>
            </a:r>
            <a:r>
              <a:rPr lang="de-DE" dirty="0" err="1">
                <a:solidFill>
                  <a:schemeClr val="bg1"/>
                </a:solidFill>
              </a:rPr>
              <a:t>activities</a:t>
            </a:r>
            <a:r>
              <a:rPr lang="de-DE" dirty="0">
                <a:solidFill>
                  <a:schemeClr val="bg1"/>
                </a:solidFill>
              </a:rPr>
              <a:t> </a:t>
            </a:r>
            <a:r>
              <a:rPr lang="de-DE" dirty="0" err="1">
                <a:solidFill>
                  <a:schemeClr val="bg1"/>
                </a:solidFill>
              </a:rPr>
              <a:t>that</a:t>
            </a:r>
            <a:r>
              <a:rPr lang="de-DE" dirty="0">
                <a:solidFill>
                  <a:schemeClr val="bg1"/>
                </a:solidFill>
              </a:rPr>
              <a:t> promote:</a:t>
            </a:r>
          </a:p>
          <a:p>
            <a:endParaRPr lang="de-DE" dirty="0">
              <a:solidFill>
                <a:schemeClr val="bg1"/>
              </a:solidFill>
            </a:endParaRPr>
          </a:p>
          <a:p>
            <a:pPr marL="285750" indent="-285750">
              <a:buFont typeface="Arial" panose="020B0604020202020204" pitchFamily="34" charset="0"/>
              <a:buChar char="•"/>
            </a:pPr>
            <a:r>
              <a:rPr lang="de-DE" dirty="0" err="1">
                <a:solidFill>
                  <a:schemeClr val="bg1"/>
                </a:solidFill>
              </a:rPr>
              <a:t>interaction</a:t>
            </a:r>
            <a:r>
              <a:rPr lang="de-DE" dirty="0">
                <a:solidFill>
                  <a:schemeClr val="bg1"/>
                </a:solidFill>
              </a:rPr>
              <a:t> </a:t>
            </a:r>
            <a:r>
              <a:rPr lang="de-DE" dirty="0" err="1">
                <a:solidFill>
                  <a:schemeClr val="bg1"/>
                </a:solidFill>
              </a:rPr>
              <a:t>during</a:t>
            </a:r>
            <a:r>
              <a:rPr lang="de-DE" dirty="0">
                <a:solidFill>
                  <a:schemeClr val="bg1"/>
                </a:solidFill>
              </a:rPr>
              <a:t> </a:t>
            </a:r>
            <a:r>
              <a:rPr lang="de-DE" dirty="0" err="1">
                <a:solidFill>
                  <a:schemeClr val="bg1"/>
                </a:solidFill>
              </a:rPr>
              <a:t>synchronous</a:t>
            </a:r>
            <a:r>
              <a:rPr lang="de-DE" dirty="0">
                <a:solidFill>
                  <a:schemeClr val="bg1"/>
                </a:solidFill>
              </a:rPr>
              <a:t> </a:t>
            </a:r>
            <a:r>
              <a:rPr lang="de-DE" dirty="0" err="1">
                <a:solidFill>
                  <a:schemeClr val="bg1"/>
                </a:solidFill>
              </a:rPr>
              <a:t>sessions</a:t>
            </a:r>
            <a:endParaRPr lang="de-DE" dirty="0">
              <a:solidFill>
                <a:schemeClr val="bg1"/>
              </a:solidFill>
            </a:endParaRPr>
          </a:p>
          <a:p>
            <a:pPr marL="285750" indent="-285750">
              <a:buFont typeface="Arial" panose="020B0604020202020204" pitchFamily="34" charset="0"/>
              <a:buChar char="•"/>
            </a:pPr>
            <a:r>
              <a:rPr lang="de-DE" dirty="0" err="1">
                <a:solidFill>
                  <a:schemeClr val="bg1"/>
                </a:solidFill>
              </a:rPr>
              <a:t>collaboration</a:t>
            </a:r>
            <a:r>
              <a:rPr lang="de-DE" dirty="0">
                <a:solidFill>
                  <a:schemeClr val="bg1"/>
                </a:solidFill>
              </a:rPr>
              <a:t> </a:t>
            </a:r>
            <a:r>
              <a:rPr lang="de-DE" dirty="0" err="1">
                <a:solidFill>
                  <a:schemeClr val="bg1"/>
                </a:solidFill>
              </a:rPr>
              <a:t>between</a:t>
            </a:r>
            <a:r>
              <a:rPr lang="de-DE" dirty="0">
                <a:solidFill>
                  <a:schemeClr val="bg1"/>
                </a:solidFill>
              </a:rPr>
              <a:t> </a:t>
            </a:r>
            <a:r>
              <a:rPr lang="de-DE" dirty="0" err="1">
                <a:solidFill>
                  <a:schemeClr val="bg1"/>
                </a:solidFill>
              </a:rPr>
              <a:t>students</a:t>
            </a:r>
            <a:endParaRPr lang="de-DE" dirty="0">
              <a:solidFill>
                <a:schemeClr val="bg1"/>
              </a:solidFill>
            </a:endParaRPr>
          </a:p>
          <a:p>
            <a:pPr algn="l"/>
            <a:endParaRPr lang="de-DE" sz="2400" b="1" dirty="0"/>
          </a:p>
        </p:txBody>
      </p:sp>
      <p:sp>
        <p:nvSpPr>
          <p:cNvPr id="8" name="Textfeld 7">
            <a:extLst>
              <a:ext uri="{FF2B5EF4-FFF2-40B4-BE49-F238E27FC236}">
                <a16:creationId xmlns:a16="http://schemas.microsoft.com/office/drawing/2014/main" id="{EF8D0F01-346C-6B4B-91A3-4A3F396C444C}"/>
              </a:ext>
            </a:extLst>
          </p:cNvPr>
          <p:cNvSpPr txBox="1"/>
          <p:nvPr/>
        </p:nvSpPr>
        <p:spPr>
          <a:xfrm>
            <a:off x="5104895" y="2619697"/>
            <a:ext cx="3954505" cy="3139321"/>
          </a:xfrm>
          <a:prstGeom prst="rect">
            <a:avLst/>
          </a:prstGeom>
          <a:solidFill>
            <a:srgbClr val="ED7D31"/>
          </a:solidFill>
        </p:spPr>
        <p:txBody>
          <a:bodyPr wrap="square" rtlCol="0">
            <a:spAutoFit/>
          </a:bodyPr>
          <a:lstStyle/>
          <a:p>
            <a:r>
              <a:rPr lang="de-DE" u="sng" dirty="0">
                <a:solidFill>
                  <a:schemeClr val="bg1"/>
                </a:solidFill>
              </a:rPr>
              <a:t>The </a:t>
            </a:r>
            <a:r>
              <a:rPr lang="de-DE" u="sng" dirty="0" err="1">
                <a:solidFill>
                  <a:schemeClr val="bg1"/>
                </a:solidFill>
              </a:rPr>
              <a:t>implementation</a:t>
            </a:r>
            <a:r>
              <a:rPr lang="de-DE" u="sng" dirty="0">
                <a:solidFill>
                  <a:schemeClr val="bg1"/>
                </a:solidFill>
              </a:rPr>
              <a:t> of </a:t>
            </a:r>
            <a:r>
              <a:rPr lang="de-DE" u="sng" dirty="0" err="1">
                <a:solidFill>
                  <a:schemeClr val="bg1"/>
                </a:solidFill>
              </a:rPr>
              <a:t>this</a:t>
            </a:r>
            <a:r>
              <a:rPr lang="de-DE" u="sng" dirty="0">
                <a:solidFill>
                  <a:schemeClr val="bg1"/>
                </a:solidFill>
              </a:rPr>
              <a:t> </a:t>
            </a:r>
            <a:r>
              <a:rPr lang="de-DE" u="sng" dirty="0" err="1">
                <a:solidFill>
                  <a:schemeClr val="bg1"/>
                </a:solidFill>
              </a:rPr>
              <a:t>activity</a:t>
            </a:r>
            <a:r>
              <a:rPr lang="de-DE" u="sng" dirty="0">
                <a:solidFill>
                  <a:schemeClr val="bg1"/>
                </a:solidFill>
              </a:rPr>
              <a:t> </a:t>
            </a:r>
            <a:r>
              <a:rPr lang="de-DE" u="sng" dirty="0" err="1">
                <a:solidFill>
                  <a:schemeClr val="bg1"/>
                </a:solidFill>
              </a:rPr>
              <a:t>to</a:t>
            </a:r>
            <a:r>
              <a:rPr lang="de-DE" u="sng" dirty="0">
                <a:solidFill>
                  <a:schemeClr val="bg1"/>
                </a:solidFill>
              </a:rPr>
              <a:t> </a:t>
            </a:r>
            <a:r>
              <a:rPr lang="de-DE" u="sng" dirty="0" err="1">
                <a:solidFill>
                  <a:schemeClr val="bg1"/>
                </a:solidFill>
              </a:rPr>
              <a:t>the</a:t>
            </a:r>
            <a:r>
              <a:rPr lang="de-DE" u="sng" dirty="0">
                <a:solidFill>
                  <a:schemeClr val="bg1"/>
                </a:solidFill>
              </a:rPr>
              <a:t> All4R&amp;D </a:t>
            </a:r>
            <a:r>
              <a:rPr lang="de-DE" u="sng" dirty="0" err="1">
                <a:solidFill>
                  <a:schemeClr val="bg1"/>
                </a:solidFill>
              </a:rPr>
              <a:t>course</a:t>
            </a:r>
            <a:r>
              <a:rPr lang="de-DE" u="sng" dirty="0">
                <a:solidFill>
                  <a:schemeClr val="bg1"/>
                </a:solidFill>
              </a:rPr>
              <a:t> </a:t>
            </a:r>
            <a:r>
              <a:rPr lang="de-DE" u="sng" dirty="0" err="1">
                <a:solidFill>
                  <a:schemeClr val="bg1"/>
                </a:solidFill>
              </a:rPr>
              <a:t>program</a:t>
            </a:r>
            <a:r>
              <a:rPr lang="de-DE" u="sng" dirty="0">
                <a:solidFill>
                  <a:schemeClr val="bg1"/>
                </a:solidFill>
              </a:rPr>
              <a:t> will</a:t>
            </a:r>
          </a:p>
          <a:p>
            <a:pPr marL="285750" indent="-285750">
              <a:buFont typeface="Arial" panose="020B0604020202020204" pitchFamily="34" charset="0"/>
              <a:buChar char="•"/>
            </a:pPr>
            <a:r>
              <a:rPr lang="de-DE" dirty="0" err="1">
                <a:solidFill>
                  <a:schemeClr val="bg1"/>
                </a:solidFill>
              </a:rPr>
              <a:t>be</a:t>
            </a:r>
            <a:r>
              <a:rPr lang="de-DE" dirty="0">
                <a:solidFill>
                  <a:schemeClr val="bg1"/>
                </a:solidFill>
              </a:rPr>
              <a:t> </a:t>
            </a:r>
            <a:r>
              <a:rPr lang="de-DE" dirty="0" err="1">
                <a:solidFill>
                  <a:schemeClr val="bg1"/>
                </a:solidFill>
              </a:rPr>
              <a:t>generally</a:t>
            </a:r>
            <a:r>
              <a:rPr lang="de-DE" dirty="0">
                <a:solidFill>
                  <a:schemeClr val="bg1"/>
                </a:solidFill>
              </a:rPr>
              <a:t> digital,</a:t>
            </a:r>
          </a:p>
          <a:p>
            <a:pPr marL="285750" indent="-285750">
              <a:buFont typeface="Arial" panose="020B0604020202020204" pitchFamily="34" charset="0"/>
              <a:buChar char="•"/>
            </a:pPr>
            <a:r>
              <a:rPr lang="de-DE" dirty="0" err="1">
                <a:solidFill>
                  <a:schemeClr val="bg1"/>
                </a:solidFill>
              </a:rPr>
              <a:t>covers</a:t>
            </a:r>
            <a:r>
              <a:rPr lang="de-DE" dirty="0">
                <a:solidFill>
                  <a:schemeClr val="bg1"/>
                </a:solidFill>
              </a:rPr>
              <a:t> </a:t>
            </a:r>
            <a:r>
              <a:rPr lang="de-DE" dirty="0" err="1">
                <a:solidFill>
                  <a:schemeClr val="bg1"/>
                </a:solidFill>
              </a:rPr>
              <a:t>approx</a:t>
            </a:r>
            <a:r>
              <a:rPr lang="de-DE" dirty="0">
                <a:solidFill>
                  <a:schemeClr val="bg1"/>
                </a:solidFill>
              </a:rPr>
              <a:t>. 30h in 4-6  </a:t>
            </a:r>
            <a:r>
              <a:rPr lang="de-DE" dirty="0" err="1">
                <a:solidFill>
                  <a:schemeClr val="bg1"/>
                </a:solidFill>
              </a:rPr>
              <a:t>weeks</a:t>
            </a:r>
            <a:r>
              <a:rPr lang="de-DE" dirty="0">
                <a:solidFill>
                  <a:schemeClr val="bg1"/>
                </a:solidFill>
              </a:rPr>
              <a:t>,</a:t>
            </a:r>
          </a:p>
          <a:p>
            <a:pPr marL="285750" indent="-285750">
              <a:buFont typeface="Arial" panose="020B0604020202020204" pitchFamily="34" charset="0"/>
              <a:buChar char="•"/>
            </a:pPr>
            <a:r>
              <a:rPr lang="de-DE" dirty="0" err="1">
                <a:solidFill>
                  <a:schemeClr val="bg1"/>
                </a:solidFill>
              </a:rPr>
              <a:t>includes</a:t>
            </a:r>
            <a:r>
              <a:rPr lang="de-DE" dirty="0">
                <a:solidFill>
                  <a:schemeClr val="bg1"/>
                </a:solidFill>
              </a:rPr>
              <a:t> </a:t>
            </a:r>
            <a:r>
              <a:rPr lang="de-DE" dirty="0" err="1">
                <a:solidFill>
                  <a:schemeClr val="bg1"/>
                </a:solidFill>
              </a:rPr>
              <a:t>synchronous</a:t>
            </a:r>
            <a:r>
              <a:rPr lang="de-DE" dirty="0">
                <a:solidFill>
                  <a:schemeClr val="bg1"/>
                </a:solidFill>
              </a:rPr>
              <a:t> </a:t>
            </a:r>
            <a:r>
              <a:rPr lang="de-DE" dirty="0" err="1">
                <a:solidFill>
                  <a:schemeClr val="bg1"/>
                </a:solidFill>
              </a:rPr>
              <a:t>sessions</a:t>
            </a:r>
            <a:r>
              <a:rPr lang="de-DE" dirty="0">
                <a:solidFill>
                  <a:schemeClr val="bg1"/>
                </a:solidFill>
              </a:rPr>
              <a:t>,</a:t>
            </a:r>
          </a:p>
          <a:p>
            <a:pPr marL="285750" indent="-285750">
              <a:buFont typeface="Arial" panose="020B0604020202020204" pitchFamily="34" charset="0"/>
              <a:buChar char="•"/>
            </a:pPr>
            <a:r>
              <a:rPr lang="de-DE" u="sng" dirty="0" err="1">
                <a:solidFill>
                  <a:schemeClr val="bg1"/>
                </a:solidFill>
              </a:rPr>
              <a:t>builds</a:t>
            </a:r>
            <a:r>
              <a:rPr lang="de-DE" u="sng" dirty="0">
                <a:solidFill>
                  <a:schemeClr val="bg1"/>
                </a:solidFill>
              </a:rPr>
              <a:t> on  </a:t>
            </a:r>
            <a:r>
              <a:rPr lang="de-DE" u="sng" dirty="0" err="1">
                <a:solidFill>
                  <a:schemeClr val="bg1"/>
                </a:solidFill>
              </a:rPr>
              <a:t>mixed</a:t>
            </a:r>
            <a:r>
              <a:rPr lang="de-DE" u="sng" dirty="0">
                <a:solidFill>
                  <a:schemeClr val="bg1"/>
                </a:solidFill>
              </a:rPr>
              <a:t> (international) </a:t>
            </a:r>
            <a:r>
              <a:rPr lang="de-DE" u="sng" dirty="0" err="1">
                <a:solidFill>
                  <a:schemeClr val="bg1"/>
                </a:solidFill>
              </a:rPr>
              <a:t>student</a:t>
            </a:r>
            <a:r>
              <a:rPr lang="de-DE" u="sng" dirty="0">
                <a:solidFill>
                  <a:schemeClr val="bg1"/>
                </a:solidFill>
              </a:rPr>
              <a:t> </a:t>
            </a:r>
            <a:r>
              <a:rPr lang="de-DE" u="sng" dirty="0" err="1">
                <a:solidFill>
                  <a:schemeClr val="bg1"/>
                </a:solidFill>
              </a:rPr>
              <a:t>groups</a:t>
            </a:r>
            <a:r>
              <a:rPr lang="de-DE" u="sng" dirty="0">
                <a:solidFill>
                  <a:schemeClr val="bg1"/>
                </a:solidFill>
              </a:rPr>
              <a:t> </a:t>
            </a:r>
            <a:r>
              <a:rPr lang="de-DE" u="sng" dirty="0" err="1">
                <a:solidFill>
                  <a:schemeClr val="bg1"/>
                </a:solidFill>
              </a:rPr>
              <a:t>who</a:t>
            </a:r>
            <a:r>
              <a:rPr lang="de-DE" u="sng" dirty="0">
                <a:solidFill>
                  <a:schemeClr val="bg1"/>
                </a:solidFill>
              </a:rPr>
              <a:t> </a:t>
            </a:r>
            <a:r>
              <a:rPr lang="de-DE" u="sng" dirty="0" err="1">
                <a:solidFill>
                  <a:schemeClr val="bg1"/>
                </a:solidFill>
              </a:rPr>
              <a:t>deliver</a:t>
            </a:r>
            <a:r>
              <a:rPr lang="de-DE" u="sng" dirty="0">
                <a:solidFill>
                  <a:schemeClr val="bg1"/>
                </a:solidFill>
              </a:rPr>
              <a:t> </a:t>
            </a:r>
            <a:r>
              <a:rPr lang="de-DE" u="sng" dirty="0" err="1">
                <a:solidFill>
                  <a:schemeClr val="bg1"/>
                </a:solidFill>
              </a:rPr>
              <a:t>input</a:t>
            </a:r>
            <a:r>
              <a:rPr lang="de-DE" u="sng" dirty="0">
                <a:solidFill>
                  <a:schemeClr val="bg1"/>
                </a:solidFill>
              </a:rPr>
              <a:t> after </a:t>
            </a:r>
            <a:r>
              <a:rPr lang="de-DE" u="sng" dirty="0" err="1">
                <a:solidFill>
                  <a:schemeClr val="bg1"/>
                </a:solidFill>
              </a:rPr>
              <a:t>their</a:t>
            </a:r>
            <a:r>
              <a:rPr lang="de-DE" u="sng" dirty="0">
                <a:solidFill>
                  <a:schemeClr val="bg1"/>
                </a:solidFill>
              </a:rPr>
              <a:t> </a:t>
            </a:r>
            <a:r>
              <a:rPr lang="de-DE" u="sng" dirty="0" err="1">
                <a:solidFill>
                  <a:schemeClr val="bg1"/>
                </a:solidFill>
              </a:rPr>
              <a:t>own</a:t>
            </a:r>
            <a:r>
              <a:rPr lang="de-DE" u="sng" dirty="0">
                <a:solidFill>
                  <a:schemeClr val="bg1"/>
                </a:solidFill>
              </a:rPr>
              <a:t> </a:t>
            </a:r>
            <a:r>
              <a:rPr lang="de-DE" u="sng" dirty="0" err="1">
                <a:solidFill>
                  <a:schemeClr val="bg1"/>
                </a:solidFill>
              </a:rPr>
              <a:t>viewpoint</a:t>
            </a:r>
            <a:r>
              <a:rPr lang="de-DE" u="sng" dirty="0">
                <a:solidFill>
                  <a:schemeClr val="bg1"/>
                </a:solidFill>
              </a:rPr>
              <a:t> of </a:t>
            </a:r>
            <a:r>
              <a:rPr lang="de-DE" u="sng" dirty="0" err="1">
                <a:solidFill>
                  <a:schemeClr val="bg1"/>
                </a:solidFill>
              </a:rPr>
              <a:t>technical</a:t>
            </a:r>
            <a:r>
              <a:rPr lang="de-DE" u="sng" dirty="0">
                <a:solidFill>
                  <a:schemeClr val="bg1"/>
                </a:solidFill>
              </a:rPr>
              <a:t> </a:t>
            </a:r>
            <a:r>
              <a:rPr lang="de-DE" u="sng" dirty="0" err="1">
                <a:solidFill>
                  <a:schemeClr val="bg1"/>
                </a:solidFill>
              </a:rPr>
              <a:t>culture</a:t>
            </a:r>
            <a:r>
              <a:rPr lang="de-DE" u="sng" dirty="0">
                <a:solidFill>
                  <a:schemeClr val="bg1"/>
                </a:solidFill>
              </a:rPr>
              <a:t> </a:t>
            </a:r>
            <a:r>
              <a:rPr lang="de-DE" u="sng" dirty="0" err="1">
                <a:solidFill>
                  <a:schemeClr val="bg1"/>
                </a:solidFill>
              </a:rPr>
              <a:t>to</a:t>
            </a:r>
            <a:r>
              <a:rPr lang="de-DE" u="sng" dirty="0">
                <a:solidFill>
                  <a:schemeClr val="bg1"/>
                </a:solidFill>
              </a:rPr>
              <a:t> </a:t>
            </a:r>
            <a:r>
              <a:rPr lang="de-DE" u="sng" dirty="0" err="1">
                <a:solidFill>
                  <a:schemeClr val="bg1"/>
                </a:solidFill>
              </a:rPr>
              <a:t>the</a:t>
            </a:r>
            <a:r>
              <a:rPr lang="de-DE" u="sng" dirty="0">
                <a:solidFill>
                  <a:schemeClr val="bg1"/>
                </a:solidFill>
              </a:rPr>
              <a:t> </a:t>
            </a:r>
            <a:r>
              <a:rPr lang="de-DE" u="sng" dirty="0" err="1">
                <a:solidFill>
                  <a:schemeClr val="bg1"/>
                </a:solidFill>
              </a:rPr>
              <a:t>group</a:t>
            </a:r>
            <a:r>
              <a:rPr lang="de-DE" u="sng" dirty="0">
                <a:solidFill>
                  <a:schemeClr val="bg1"/>
                </a:solidFill>
              </a:rPr>
              <a:t> </a:t>
            </a:r>
            <a:r>
              <a:rPr lang="de-DE" u="sng" dirty="0" err="1">
                <a:solidFill>
                  <a:schemeClr val="bg1"/>
                </a:solidFill>
              </a:rPr>
              <a:t>work</a:t>
            </a:r>
            <a:r>
              <a:rPr lang="de-DE" u="sng" dirty="0">
                <a:solidFill>
                  <a:schemeClr val="bg1"/>
                </a:solidFill>
              </a:rPr>
              <a:t>,</a:t>
            </a:r>
          </a:p>
          <a:p>
            <a:pPr marL="285750" indent="-285750">
              <a:buFont typeface="Arial" panose="020B0604020202020204" pitchFamily="34" charset="0"/>
              <a:buChar char="•"/>
            </a:pPr>
            <a:r>
              <a:rPr lang="de-DE" dirty="0" err="1">
                <a:solidFill>
                  <a:schemeClr val="bg1"/>
                </a:solidFill>
              </a:rPr>
              <a:t>be</a:t>
            </a:r>
            <a:r>
              <a:rPr lang="de-DE" dirty="0">
                <a:solidFill>
                  <a:schemeClr val="bg1"/>
                </a:solidFill>
              </a:rPr>
              <a:t> </a:t>
            </a:r>
            <a:r>
              <a:rPr lang="de-DE" dirty="0" err="1">
                <a:solidFill>
                  <a:schemeClr val="bg1"/>
                </a:solidFill>
              </a:rPr>
              <a:t>mandatory</a:t>
            </a:r>
            <a:r>
              <a:rPr lang="de-DE" dirty="0">
                <a:solidFill>
                  <a:schemeClr val="bg1"/>
                </a:solidFill>
              </a:rPr>
              <a:t> </a:t>
            </a:r>
            <a:r>
              <a:rPr lang="de-DE" dirty="0" err="1">
                <a:solidFill>
                  <a:schemeClr val="bg1"/>
                </a:solidFill>
              </a:rPr>
              <a:t>for</a:t>
            </a:r>
            <a:r>
              <a:rPr lang="de-DE" dirty="0">
                <a:solidFill>
                  <a:schemeClr val="bg1"/>
                </a:solidFill>
              </a:rPr>
              <a:t> </a:t>
            </a:r>
            <a:r>
              <a:rPr lang="de-DE" dirty="0" err="1">
                <a:solidFill>
                  <a:schemeClr val="bg1"/>
                </a:solidFill>
              </a:rPr>
              <a:t>the</a:t>
            </a:r>
            <a:r>
              <a:rPr lang="de-DE" dirty="0">
                <a:solidFill>
                  <a:schemeClr val="bg1"/>
                </a:solidFill>
              </a:rPr>
              <a:t> </a:t>
            </a:r>
            <a:r>
              <a:rPr lang="de-DE" dirty="0" err="1">
                <a:solidFill>
                  <a:schemeClr val="bg1"/>
                </a:solidFill>
              </a:rPr>
              <a:t>allocation</a:t>
            </a:r>
            <a:r>
              <a:rPr lang="de-DE" dirty="0">
                <a:solidFill>
                  <a:schemeClr val="bg1"/>
                </a:solidFill>
              </a:rPr>
              <a:t> of </a:t>
            </a:r>
            <a:r>
              <a:rPr lang="de-DE" dirty="0" err="1">
                <a:solidFill>
                  <a:schemeClr val="bg1"/>
                </a:solidFill>
              </a:rPr>
              <a:t>credits</a:t>
            </a:r>
            <a:r>
              <a:rPr lang="de-DE" dirty="0">
                <a:solidFill>
                  <a:schemeClr val="bg1"/>
                </a:solidFill>
              </a:rPr>
              <a:t> (3 ECTS).</a:t>
            </a:r>
          </a:p>
        </p:txBody>
      </p:sp>
    </p:spTree>
    <p:extLst>
      <p:ext uri="{BB962C8B-B14F-4D97-AF65-F5344CB8AC3E}">
        <p14:creationId xmlns:p14="http://schemas.microsoft.com/office/powerpoint/2010/main" val="3000554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79467-987D-451E-BCBB-EAE3BB9E0077}"/>
              </a:ext>
            </a:extLst>
          </p:cNvPr>
          <p:cNvSpPr>
            <a:spLocks noGrp="1"/>
          </p:cNvSpPr>
          <p:nvPr>
            <p:ph type="title"/>
          </p:nvPr>
        </p:nvSpPr>
        <p:spPr/>
        <p:txBody>
          <a:bodyPr>
            <a:normAutofit/>
          </a:bodyPr>
          <a:lstStyle/>
          <a:p>
            <a:r>
              <a:rPr lang="en-GB" sz="2800" b="1" dirty="0"/>
              <a:t>Example „Introduction to </a:t>
            </a:r>
            <a:r>
              <a:rPr lang="en-GB" sz="2800" b="1" dirty="0" err="1"/>
              <a:t>Eurocodes</a:t>
            </a:r>
            <a:r>
              <a:rPr lang="en-GB" sz="2800" b="1" dirty="0"/>
              <a:t> 1990 and 1991”</a:t>
            </a:r>
            <a:endParaRPr lang="en-US" sz="2800" b="1" dirty="0"/>
          </a:p>
        </p:txBody>
      </p:sp>
      <p:sp>
        <p:nvSpPr>
          <p:cNvPr id="4" name="Textfeld 3">
            <a:extLst>
              <a:ext uri="{FF2B5EF4-FFF2-40B4-BE49-F238E27FC236}">
                <a16:creationId xmlns:a16="http://schemas.microsoft.com/office/drawing/2014/main" id="{70DF61C9-993D-3A42-AA1E-0341B02198E9}"/>
              </a:ext>
            </a:extLst>
          </p:cNvPr>
          <p:cNvSpPr txBox="1"/>
          <p:nvPr/>
        </p:nvSpPr>
        <p:spPr>
          <a:xfrm>
            <a:off x="840280" y="1369730"/>
            <a:ext cx="8043328" cy="5078313"/>
          </a:xfrm>
          <a:prstGeom prst="rect">
            <a:avLst/>
          </a:prstGeom>
          <a:noFill/>
        </p:spPr>
        <p:txBody>
          <a:bodyPr wrap="square" rtlCol="0">
            <a:spAutoFit/>
          </a:bodyPr>
          <a:lstStyle/>
          <a:p>
            <a:r>
              <a:rPr lang="de-DE" dirty="0"/>
              <a:t>The </a:t>
            </a:r>
            <a:r>
              <a:rPr lang="de-DE" dirty="0" err="1"/>
              <a:t>requirements</a:t>
            </a:r>
            <a:r>
              <a:rPr lang="de-DE" dirty="0"/>
              <a:t> </a:t>
            </a:r>
            <a:r>
              <a:rPr lang="de-DE" dirty="0" err="1"/>
              <a:t>for</a:t>
            </a:r>
            <a:r>
              <a:rPr lang="de-DE" dirty="0"/>
              <a:t> </a:t>
            </a:r>
            <a:r>
              <a:rPr lang="de-DE" dirty="0" err="1"/>
              <a:t>building</a:t>
            </a:r>
            <a:r>
              <a:rPr lang="de-DE" dirty="0"/>
              <a:t> </a:t>
            </a:r>
            <a:r>
              <a:rPr lang="de-DE" dirty="0" err="1"/>
              <a:t>constructions</a:t>
            </a:r>
            <a:r>
              <a:rPr lang="de-DE" dirty="0"/>
              <a:t> </a:t>
            </a:r>
            <a:r>
              <a:rPr lang="de-DE" dirty="0" err="1"/>
              <a:t>as</a:t>
            </a:r>
            <a:r>
              <a:rPr lang="de-DE" dirty="0"/>
              <a:t> </a:t>
            </a:r>
            <a:r>
              <a:rPr lang="de-DE" dirty="0" err="1"/>
              <a:t>well</a:t>
            </a:r>
            <a:r>
              <a:rPr lang="de-DE" dirty="0"/>
              <a:t> </a:t>
            </a:r>
            <a:r>
              <a:rPr lang="de-DE" dirty="0" err="1"/>
              <a:t>as</a:t>
            </a:r>
            <a:r>
              <a:rPr lang="de-DE" dirty="0"/>
              <a:t> </a:t>
            </a:r>
            <a:r>
              <a:rPr lang="de-DE" dirty="0" err="1"/>
              <a:t>for</a:t>
            </a:r>
            <a:r>
              <a:rPr lang="de-DE" dirty="0"/>
              <a:t> </a:t>
            </a:r>
            <a:r>
              <a:rPr lang="de-DE" dirty="0" err="1"/>
              <a:t>building</a:t>
            </a:r>
            <a:r>
              <a:rPr lang="de-DE" dirty="0"/>
              <a:t> </a:t>
            </a:r>
            <a:r>
              <a:rPr lang="de-DE" dirty="0" err="1"/>
              <a:t>safety</a:t>
            </a:r>
            <a:r>
              <a:rPr lang="de-DE" dirty="0"/>
              <a:t> </a:t>
            </a:r>
            <a:r>
              <a:rPr lang="de-DE" dirty="0" err="1"/>
              <a:t>and</a:t>
            </a:r>
            <a:r>
              <a:rPr lang="de-DE" dirty="0"/>
              <a:t> </a:t>
            </a:r>
            <a:r>
              <a:rPr lang="de-DE" dirty="0" err="1"/>
              <a:t>reliability</a:t>
            </a:r>
            <a:r>
              <a:rPr lang="de-DE" dirty="0"/>
              <a:t> </a:t>
            </a:r>
            <a:r>
              <a:rPr lang="de-DE" dirty="0" err="1"/>
              <a:t>vary</a:t>
            </a:r>
            <a:r>
              <a:rPr lang="de-DE" dirty="0"/>
              <a:t> </a:t>
            </a:r>
            <a:r>
              <a:rPr lang="de-DE" dirty="0" err="1"/>
              <a:t>from</a:t>
            </a:r>
            <a:r>
              <a:rPr lang="de-DE" dirty="0"/>
              <a:t> </a:t>
            </a:r>
            <a:r>
              <a:rPr lang="de-DE" dirty="0" err="1"/>
              <a:t>country</a:t>
            </a:r>
            <a:r>
              <a:rPr lang="de-DE" dirty="0"/>
              <a:t> </a:t>
            </a:r>
            <a:r>
              <a:rPr lang="de-DE" dirty="0" err="1"/>
              <a:t>to</a:t>
            </a:r>
            <a:r>
              <a:rPr lang="de-DE" dirty="0"/>
              <a:t> </a:t>
            </a:r>
            <a:r>
              <a:rPr lang="de-DE" dirty="0" err="1"/>
              <a:t>country</a:t>
            </a:r>
            <a:r>
              <a:rPr lang="de-DE" dirty="0"/>
              <a:t> </a:t>
            </a:r>
            <a:r>
              <a:rPr lang="de-DE" dirty="0" err="1"/>
              <a:t>for</a:t>
            </a:r>
            <a:r>
              <a:rPr lang="de-DE" dirty="0"/>
              <a:t> </a:t>
            </a:r>
            <a:r>
              <a:rPr lang="de-DE" dirty="0" err="1"/>
              <a:t>societal</a:t>
            </a:r>
            <a:r>
              <a:rPr lang="de-DE" dirty="0"/>
              <a:t>, </a:t>
            </a:r>
            <a:r>
              <a:rPr lang="de-DE" dirty="0" err="1"/>
              <a:t>climatic</a:t>
            </a:r>
            <a:r>
              <a:rPr lang="de-DE" dirty="0"/>
              <a:t>, </a:t>
            </a:r>
            <a:r>
              <a:rPr lang="de-DE" dirty="0" err="1"/>
              <a:t>historical</a:t>
            </a:r>
            <a:r>
              <a:rPr lang="de-DE" dirty="0"/>
              <a:t> </a:t>
            </a:r>
            <a:r>
              <a:rPr lang="de-DE" dirty="0" err="1"/>
              <a:t>or</a:t>
            </a:r>
            <a:r>
              <a:rPr lang="de-DE" dirty="0"/>
              <a:t> </a:t>
            </a:r>
            <a:r>
              <a:rPr lang="de-DE" dirty="0" err="1"/>
              <a:t>other</a:t>
            </a:r>
            <a:r>
              <a:rPr lang="de-DE" dirty="0"/>
              <a:t> </a:t>
            </a:r>
            <a:r>
              <a:rPr lang="de-DE" dirty="0" err="1"/>
              <a:t>reasons</a:t>
            </a:r>
            <a:r>
              <a:rPr lang="de-DE" dirty="0"/>
              <a:t>. </a:t>
            </a:r>
            <a:r>
              <a:rPr lang="de-DE" dirty="0" err="1"/>
              <a:t>By</a:t>
            </a:r>
            <a:r>
              <a:rPr lang="de-DE" dirty="0"/>
              <a:t> </a:t>
            </a:r>
            <a:r>
              <a:rPr lang="de-DE" dirty="0" err="1"/>
              <a:t>designing</a:t>
            </a:r>
            <a:r>
              <a:rPr lang="de-DE" dirty="0"/>
              <a:t> a </a:t>
            </a:r>
            <a:r>
              <a:rPr lang="de-DE" dirty="0" err="1"/>
              <a:t>component</a:t>
            </a:r>
            <a:r>
              <a:rPr lang="de-DE" dirty="0"/>
              <a:t> of a </a:t>
            </a:r>
            <a:r>
              <a:rPr lang="de-DE" dirty="0" err="1"/>
              <a:t>chosen</a:t>
            </a:r>
            <a:r>
              <a:rPr lang="de-DE" dirty="0"/>
              <a:t> </a:t>
            </a:r>
            <a:r>
              <a:rPr lang="de-DE" dirty="0" err="1"/>
              <a:t>building</a:t>
            </a:r>
            <a:r>
              <a:rPr lang="de-DE" dirty="0"/>
              <a:t> in </a:t>
            </a:r>
            <a:r>
              <a:rPr lang="de-DE" dirty="0" err="1"/>
              <a:t>mixed</a:t>
            </a:r>
            <a:r>
              <a:rPr lang="de-DE" dirty="0"/>
              <a:t>, international </a:t>
            </a:r>
            <a:r>
              <a:rPr lang="de-DE" dirty="0" err="1"/>
              <a:t>teams</a:t>
            </a:r>
            <a:r>
              <a:rPr lang="de-DE" dirty="0"/>
              <a:t> </a:t>
            </a:r>
            <a:r>
              <a:rPr lang="de-DE" dirty="0" err="1"/>
              <a:t>the</a:t>
            </a:r>
            <a:r>
              <a:rPr lang="de-DE" dirty="0"/>
              <a:t> </a:t>
            </a:r>
            <a:r>
              <a:rPr lang="de-DE" dirty="0" err="1"/>
              <a:t>learners</a:t>
            </a:r>
            <a:r>
              <a:rPr lang="de-DE" dirty="0"/>
              <a:t> </a:t>
            </a:r>
            <a:r>
              <a:rPr lang="de-DE" dirty="0" err="1"/>
              <a:t>get</a:t>
            </a:r>
            <a:r>
              <a:rPr lang="de-DE" dirty="0"/>
              <a:t> </a:t>
            </a:r>
            <a:r>
              <a:rPr lang="de-DE" dirty="0" err="1"/>
              <a:t>to</a:t>
            </a:r>
            <a:r>
              <a:rPr lang="de-DE" dirty="0"/>
              <a:t> </a:t>
            </a:r>
            <a:r>
              <a:rPr lang="de-DE" dirty="0" err="1"/>
              <a:t>know</a:t>
            </a:r>
            <a:r>
              <a:rPr lang="de-DE" dirty="0"/>
              <a:t> different </a:t>
            </a:r>
            <a:r>
              <a:rPr lang="de-DE" dirty="0" err="1"/>
              <a:t>building</a:t>
            </a:r>
            <a:r>
              <a:rPr lang="de-DE" dirty="0"/>
              <a:t> </a:t>
            </a:r>
            <a:r>
              <a:rPr lang="de-DE" dirty="0" err="1"/>
              <a:t>codes</a:t>
            </a:r>
            <a:r>
              <a:rPr lang="de-DE" dirty="0"/>
              <a:t>, </a:t>
            </a:r>
            <a:r>
              <a:rPr lang="de-DE" dirty="0" err="1"/>
              <a:t>their</a:t>
            </a:r>
            <a:r>
              <a:rPr lang="de-DE" dirty="0"/>
              <a:t> national </a:t>
            </a:r>
            <a:r>
              <a:rPr lang="de-DE" dirty="0" err="1"/>
              <a:t>application</a:t>
            </a:r>
            <a:r>
              <a:rPr lang="de-DE" dirty="0"/>
              <a:t> </a:t>
            </a:r>
            <a:r>
              <a:rPr lang="de-DE" dirty="0" err="1"/>
              <a:t>and</a:t>
            </a:r>
            <a:r>
              <a:rPr lang="de-DE" dirty="0"/>
              <a:t> </a:t>
            </a:r>
            <a:r>
              <a:rPr lang="de-DE" dirty="0" err="1"/>
              <a:t>technical</a:t>
            </a:r>
            <a:r>
              <a:rPr lang="de-DE" dirty="0"/>
              <a:t> </a:t>
            </a:r>
            <a:r>
              <a:rPr lang="de-DE" dirty="0" err="1"/>
              <a:t>cultures</a:t>
            </a:r>
            <a:r>
              <a:rPr lang="de-DE" dirty="0"/>
              <a:t>. At </a:t>
            </a:r>
            <a:r>
              <a:rPr lang="de-DE" dirty="0" err="1"/>
              <a:t>the</a:t>
            </a:r>
            <a:r>
              <a:rPr lang="de-DE" dirty="0"/>
              <a:t> same time </a:t>
            </a:r>
            <a:r>
              <a:rPr lang="de-DE" dirty="0" err="1"/>
              <a:t>students</a:t>
            </a:r>
            <a:r>
              <a:rPr lang="de-DE" dirty="0"/>
              <a:t> </a:t>
            </a:r>
            <a:r>
              <a:rPr lang="de-DE" dirty="0" err="1"/>
              <a:t>gain</a:t>
            </a:r>
            <a:r>
              <a:rPr lang="de-DE" dirty="0"/>
              <a:t> </a:t>
            </a:r>
            <a:r>
              <a:rPr lang="de-DE" dirty="0" err="1"/>
              <a:t>valuable</a:t>
            </a:r>
            <a:r>
              <a:rPr lang="de-DE" dirty="0"/>
              <a:t> </a:t>
            </a:r>
            <a:r>
              <a:rPr lang="de-DE" dirty="0" err="1"/>
              <a:t>experience</a:t>
            </a:r>
            <a:r>
              <a:rPr lang="de-DE" dirty="0"/>
              <a:t> in </a:t>
            </a:r>
            <a:r>
              <a:rPr lang="de-DE" dirty="0" err="1"/>
              <a:t>working</a:t>
            </a:r>
            <a:r>
              <a:rPr lang="de-DE" dirty="0"/>
              <a:t> in international </a:t>
            </a:r>
            <a:r>
              <a:rPr lang="de-DE" dirty="0" err="1"/>
              <a:t>project</a:t>
            </a:r>
            <a:r>
              <a:rPr lang="de-DE" dirty="0"/>
              <a:t> </a:t>
            </a:r>
            <a:r>
              <a:rPr lang="de-DE" dirty="0" err="1"/>
              <a:t>teams</a:t>
            </a:r>
            <a:r>
              <a:rPr lang="de-DE" dirty="0"/>
              <a:t> </a:t>
            </a:r>
            <a:r>
              <a:rPr lang="de-DE" dirty="0" err="1"/>
              <a:t>with</a:t>
            </a:r>
            <a:r>
              <a:rPr lang="de-DE" dirty="0"/>
              <a:t> diverse </a:t>
            </a:r>
            <a:r>
              <a:rPr lang="de-DE" dirty="0" err="1"/>
              <a:t>technical</a:t>
            </a:r>
            <a:r>
              <a:rPr lang="de-DE" dirty="0"/>
              <a:t> </a:t>
            </a:r>
            <a:r>
              <a:rPr lang="de-DE" dirty="0" err="1"/>
              <a:t>cultures</a:t>
            </a:r>
            <a:r>
              <a:rPr lang="de-DE" dirty="0"/>
              <a:t>.</a:t>
            </a:r>
          </a:p>
          <a:p>
            <a:pPr algn="l"/>
            <a:endParaRPr lang="de-DE" dirty="0"/>
          </a:p>
          <a:p>
            <a:pPr algn="l"/>
            <a:r>
              <a:rPr lang="de-DE" dirty="0"/>
              <a:t>Additional </a:t>
            </a:r>
            <a:r>
              <a:rPr lang="de-DE" dirty="0" err="1"/>
              <a:t>learning</a:t>
            </a:r>
            <a:r>
              <a:rPr lang="de-DE" dirty="0"/>
              <a:t> </a:t>
            </a:r>
            <a:r>
              <a:rPr lang="de-DE" dirty="0" err="1"/>
              <a:t>outcomes</a:t>
            </a:r>
            <a:endParaRPr lang="de-DE" dirty="0"/>
          </a:p>
          <a:p>
            <a:pPr marL="285750" indent="-285750" algn="l">
              <a:buFont typeface="Arial" panose="020B0604020202020204" pitchFamily="34" charset="0"/>
              <a:buChar char="•"/>
            </a:pPr>
            <a:r>
              <a:rPr lang="de-DE" dirty="0" err="1"/>
              <a:t>internationalisation</a:t>
            </a:r>
            <a:r>
              <a:rPr lang="de-DE" dirty="0"/>
              <a:t> of </a:t>
            </a:r>
            <a:r>
              <a:rPr lang="de-DE" dirty="0" err="1"/>
              <a:t>engineering</a:t>
            </a:r>
            <a:r>
              <a:rPr lang="de-DE" dirty="0"/>
              <a:t> </a:t>
            </a:r>
            <a:r>
              <a:rPr lang="de-DE" dirty="0" err="1"/>
              <a:t>work</a:t>
            </a:r>
            <a:endParaRPr lang="de-DE" dirty="0"/>
          </a:p>
          <a:p>
            <a:pPr marL="285750" indent="-285750" algn="l">
              <a:buFont typeface="Arial" panose="020B0604020202020204" pitchFamily="34" charset="0"/>
              <a:buChar char="•"/>
            </a:pPr>
            <a:r>
              <a:rPr lang="de-DE" dirty="0" err="1"/>
              <a:t>inherent</a:t>
            </a:r>
            <a:r>
              <a:rPr lang="de-DE" dirty="0"/>
              <a:t> </a:t>
            </a:r>
            <a:r>
              <a:rPr lang="de-DE" dirty="0" err="1"/>
              <a:t>training</a:t>
            </a:r>
            <a:r>
              <a:rPr lang="de-DE" dirty="0"/>
              <a:t> of </a:t>
            </a:r>
            <a:r>
              <a:rPr lang="de-DE" dirty="0" err="1"/>
              <a:t>project</a:t>
            </a:r>
            <a:r>
              <a:rPr lang="de-DE" dirty="0"/>
              <a:t> </a:t>
            </a:r>
            <a:r>
              <a:rPr lang="de-DE" dirty="0" err="1"/>
              <a:t>management</a:t>
            </a:r>
            <a:r>
              <a:rPr lang="de-DE" dirty="0"/>
              <a:t> </a:t>
            </a:r>
            <a:r>
              <a:rPr lang="de-DE" dirty="0" err="1"/>
              <a:t>skills</a:t>
            </a:r>
            <a:endParaRPr lang="de-DE" dirty="0"/>
          </a:p>
          <a:p>
            <a:pPr marL="285750" indent="-285750" algn="l">
              <a:buFont typeface="Arial" panose="020B0604020202020204" pitchFamily="34" charset="0"/>
              <a:buChar char="•"/>
            </a:pPr>
            <a:r>
              <a:rPr lang="de-DE" dirty="0" err="1"/>
              <a:t>active</a:t>
            </a:r>
            <a:r>
              <a:rPr lang="de-DE" dirty="0"/>
              <a:t> </a:t>
            </a:r>
            <a:r>
              <a:rPr lang="de-DE" dirty="0" err="1"/>
              <a:t>training</a:t>
            </a:r>
            <a:r>
              <a:rPr lang="de-DE" dirty="0"/>
              <a:t> of </a:t>
            </a:r>
            <a:r>
              <a:rPr lang="de-DE" dirty="0" err="1"/>
              <a:t>specific</a:t>
            </a:r>
            <a:r>
              <a:rPr lang="de-DE" dirty="0"/>
              <a:t> </a:t>
            </a:r>
            <a:r>
              <a:rPr lang="de-DE" dirty="0" err="1"/>
              <a:t>technical</a:t>
            </a:r>
            <a:r>
              <a:rPr lang="de-DE" dirty="0"/>
              <a:t> English</a:t>
            </a:r>
          </a:p>
          <a:p>
            <a:pPr algn="l"/>
            <a:endParaRPr lang="de-DE" dirty="0"/>
          </a:p>
          <a:p>
            <a:pPr algn="l"/>
            <a:r>
              <a:rPr lang="de-DE" dirty="0"/>
              <a:t>Course </a:t>
            </a:r>
            <a:r>
              <a:rPr lang="de-DE" dirty="0" err="1"/>
              <a:t>procedure</a:t>
            </a:r>
            <a:r>
              <a:rPr lang="de-DE" dirty="0"/>
              <a:t> (online </a:t>
            </a:r>
            <a:r>
              <a:rPr lang="de-DE" dirty="0" err="1"/>
              <a:t>meetings</a:t>
            </a:r>
            <a:r>
              <a:rPr lang="de-DE" dirty="0"/>
              <a:t>, e.g. via Zoom </a:t>
            </a:r>
            <a:r>
              <a:rPr lang="de-DE" dirty="0" err="1"/>
              <a:t>or</a:t>
            </a:r>
            <a:r>
              <a:rPr lang="de-DE" dirty="0"/>
              <a:t> Skype)</a:t>
            </a:r>
          </a:p>
          <a:p>
            <a:pPr marL="285750" indent="-285750">
              <a:buFont typeface="Arial" panose="020B0604020202020204" pitchFamily="34" charset="0"/>
              <a:buChar char="•"/>
            </a:pPr>
            <a:r>
              <a:rPr lang="de-DE" dirty="0" err="1"/>
              <a:t>introductory</a:t>
            </a:r>
            <a:r>
              <a:rPr lang="de-DE" dirty="0"/>
              <a:t> </a:t>
            </a:r>
            <a:r>
              <a:rPr lang="de-DE" dirty="0" err="1"/>
              <a:t>event</a:t>
            </a:r>
            <a:r>
              <a:rPr lang="de-DE" dirty="0"/>
              <a:t>: </a:t>
            </a:r>
            <a:r>
              <a:rPr lang="de-DE" dirty="0" err="1"/>
              <a:t>procedures</a:t>
            </a:r>
            <a:r>
              <a:rPr lang="de-DE" dirty="0"/>
              <a:t> </a:t>
            </a:r>
            <a:r>
              <a:rPr lang="de-DE" dirty="0" err="1"/>
              <a:t>and</a:t>
            </a:r>
            <a:r>
              <a:rPr lang="de-DE" dirty="0"/>
              <a:t> matter of </a:t>
            </a:r>
            <a:r>
              <a:rPr lang="de-DE" dirty="0" err="1"/>
              <a:t>technical</a:t>
            </a:r>
            <a:r>
              <a:rPr lang="de-DE" dirty="0"/>
              <a:t> </a:t>
            </a:r>
            <a:r>
              <a:rPr lang="de-DE" dirty="0" err="1"/>
              <a:t>considerations</a:t>
            </a:r>
            <a:endParaRPr lang="de-DE" dirty="0"/>
          </a:p>
          <a:p>
            <a:pPr marL="285750" indent="-285750">
              <a:buFont typeface="Arial" panose="020B0604020202020204" pitchFamily="34" charset="0"/>
              <a:buChar char="•"/>
            </a:pPr>
            <a:r>
              <a:rPr lang="de-DE" dirty="0" err="1"/>
              <a:t>self-organized</a:t>
            </a:r>
            <a:r>
              <a:rPr lang="de-DE" dirty="0"/>
              <a:t> </a:t>
            </a:r>
            <a:r>
              <a:rPr lang="de-DE" dirty="0" err="1"/>
              <a:t>group</a:t>
            </a:r>
            <a:r>
              <a:rPr lang="de-DE" dirty="0"/>
              <a:t> </a:t>
            </a:r>
            <a:r>
              <a:rPr lang="de-DE" dirty="0" err="1"/>
              <a:t>meetings</a:t>
            </a:r>
            <a:endParaRPr lang="de-DE" dirty="0"/>
          </a:p>
          <a:p>
            <a:pPr marL="285750" indent="-285750">
              <a:buFont typeface="Arial" panose="020B0604020202020204" pitchFamily="34" charset="0"/>
              <a:buChar char="•"/>
            </a:pPr>
            <a:r>
              <a:rPr lang="de-DE" dirty="0" err="1"/>
              <a:t>weekly</a:t>
            </a:r>
            <a:r>
              <a:rPr lang="de-DE" dirty="0"/>
              <a:t>, </a:t>
            </a:r>
            <a:r>
              <a:rPr lang="de-DE" dirty="0" err="1"/>
              <a:t>moderated</a:t>
            </a:r>
            <a:r>
              <a:rPr lang="de-DE" dirty="0"/>
              <a:t> </a:t>
            </a:r>
            <a:r>
              <a:rPr lang="de-DE" dirty="0" err="1"/>
              <a:t>synchronous</a:t>
            </a:r>
            <a:r>
              <a:rPr lang="de-DE" dirty="0"/>
              <a:t> </a:t>
            </a:r>
            <a:r>
              <a:rPr lang="de-DE" dirty="0" err="1"/>
              <a:t>sessions</a:t>
            </a:r>
            <a:r>
              <a:rPr lang="de-DE" dirty="0"/>
              <a:t> in </a:t>
            </a:r>
            <a:r>
              <a:rPr lang="de-DE" dirty="0" err="1"/>
              <a:t>addition</a:t>
            </a:r>
            <a:r>
              <a:rPr lang="de-DE" dirty="0"/>
              <a:t> </a:t>
            </a:r>
            <a:r>
              <a:rPr lang="de-DE" dirty="0" err="1"/>
              <a:t>to</a:t>
            </a:r>
            <a:r>
              <a:rPr lang="de-DE" dirty="0"/>
              <a:t> </a:t>
            </a:r>
            <a:r>
              <a:rPr lang="de-DE" dirty="0" err="1"/>
              <a:t>already</a:t>
            </a:r>
            <a:r>
              <a:rPr lang="de-DE" dirty="0"/>
              <a:t> </a:t>
            </a:r>
            <a:r>
              <a:rPr lang="de-DE" dirty="0" err="1"/>
              <a:t>delivered</a:t>
            </a:r>
            <a:r>
              <a:rPr lang="de-DE" dirty="0"/>
              <a:t> </a:t>
            </a:r>
            <a:r>
              <a:rPr lang="de-DE" dirty="0" err="1"/>
              <a:t>asynchronous</a:t>
            </a:r>
            <a:r>
              <a:rPr lang="de-DE" dirty="0"/>
              <a:t> </a:t>
            </a:r>
            <a:r>
              <a:rPr lang="de-DE" dirty="0" err="1"/>
              <a:t>teaching</a:t>
            </a:r>
            <a:r>
              <a:rPr lang="de-DE" dirty="0"/>
              <a:t> </a:t>
            </a:r>
            <a:r>
              <a:rPr lang="de-DE" dirty="0" err="1"/>
              <a:t>through</a:t>
            </a:r>
            <a:r>
              <a:rPr lang="de-DE" dirty="0"/>
              <a:t> </a:t>
            </a:r>
            <a:r>
              <a:rPr lang="de-DE" dirty="0" err="1"/>
              <a:t>podcasts</a:t>
            </a:r>
            <a:endParaRPr lang="de-DE" dirty="0"/>
          </a:p>
          <a:p>
            <a:pPr marL="285750" indent="-285750" algn="l">
              <a:buFont typeface="Arial" panose="020B0604020202020204" pitchFamily="34" charset="0"/>
              <a:buChar char="•"/>
            </a:pPr>
            <a:r>
              <a:rPr lang="de-DE" dirty="0" err="1"/>
              <a:t>synchronous</a:t>
            </a:r>
            <a:r>
              <a:rPr lang="de-DE" dirty="0"/>
              <a:t> </a:t>
            </a:r>
            <a:r>
              <a:rPr lang="de-DE" dirty="0" err="1"/>
              <a:t>closing</a:t>
            </a:r>
            <a:r>
              <a:rPr lang="de-DE" dirty="0"/>
              <a:t> </a:t>
            </a:r>
            <a:r>
              <a:rPr lang="de-DE" dirty="0" err="1"/>
              <a:t>event</a:t>
            </a:r>
            <a:r>
              <a:rPr lang="de-DE" dirty="0"/>
              <a:t> </a:t>
            </a:r>
            <a:r>
              <a:rPr lang="de-DE" dirty="0" err="1"/>
              <a:t>with</a:t>
            </a:r>
            <a:r>
              <a:rPr lang="de-DE" dirty="0"/>
              <a:t> </a:t>
            </a:r>
            <a:r>
              <a:rPr lang="de-DE" dirty="0" err="1"/>
              <a:t>conclusions</a:t>
            </a:r>
            <a:r>
              <a:rPr lang="de-DE" dirty="0"/>
              <a:t> </a:t>
            </a:r>
            <a:r>
              <a:rPr lang="de-DE" dirty="0" err="1"/>
              <a:t>presented</a:t>
            </a:r>
            <a:r>
              <a:rPr lang="de-DE" dirty="0"/>
              <a:t> </a:t>
            </a:r>
            <a:r>
              <a:rPr lang="de-DE" dirty="0" err="1"/>
              <a:t>by</a:t>
            </a:r>
            <a:r>
              <a:rPr lang="de-DE" dirty="0"/>
              <a:t> </a:t>
            </a:r>
            <a:r>
              <a:rPr lang="de-DE" dirty="0" err="1"/>
              <a:t>the</a:t>
            </a:r>
            <a:r>
              <a:rPr lang="de-DE" dirty="0"/>
              <a:t> </a:t>
            </a:r>
            <a:r>
              <a:rPr lang="de-DE" dirty="0" err="1"/>
              <a:t>learner‘s</a:t>
            </a:r>
            <a:r>
              <a:rPr lang="de-DE" dirty="0"/>
              <a:t>  </a:t>
            </a:r>
            <a:r>
              <a:rPr lang="de-DE" dirty="0" err="1"/>
              <a:t>groups</a:t>
            </a:r>
            <a:endParaRPr lang="de-DE" dirty="0"/>
          </a:p>
        </p:txBody>
      </p:sp>
    </p:spTree>
    <p:extLst>
      <p:ext uri="{BB962C8B-B14F-4D97-AF65-F5344CB8AC3E}">
        <p14:creationId xmlns:p14="http://schemas.microsoft.com/office/powerpoint/2010/main" val="890053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b="1" dirty="0" smtClean="0"/>
        </a:defPPr>
      </a:lstStyle>
    </a:txDef>
  </a:objectDefaults>
  <a:extraClrSchemeLst/>
  <a:extLst>
    <a:ext uri="{05A4C25C-085E-4340-85A3-A5531E510DB2}">
      <thm15:themeFamily xmlns:thm15="http://schemas.microsoft.com/office/thememl/2012/main" name="Presentation1.pptx" id="{AE8E6D74-1B11-4748-AC68-BB99129FEB5C}" vid="{E67EB6DF-D0BA-494F-901D-824AB1914B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KickOffMeeting_Template</Template>
  <TotalTime>0</TotalTime>
  <Words>666</Words>
  <Application>Microsoft Office PowerPoint</Application>
  <PresentationFormat>Bildschirmpräsentation (4:3)</PresentationFormat>
  <Paragraphs>95</Paragraphs>
  <Slides>7</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 Theme</vt:lpstr>
      <vt:lpstr>1. General information about the course</vt:lpstr>
      <vt:lpstr>2. Contents of the course </vt:lpstr>
      <vt:lpstr>3. Target group and prerequisites</vt:lpstr>
      <vt:lpstr>4. Learning outcomes</vt:lpstr>
      <vt:lpstr>5. Training and learning methods</vt:lpstr>
      <vt:lpstr>Virtual Exchange</vt:lpstr>
      <vt:lpstr>Example „Introduction to Eurocodes 1990 and 1991”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Sergey Churilov</dc:creator>
  <cp:lastModifiedBy>Hoeffer</cp:lastModifiedBy>
  <cp:revision>266</cp:revision>
  <dcterms:created xsi:type="dcterms:W3CDTF">2019-03-19T11:49:48Z</dcterms:created>
  <dcterms:modified xsi:type="dcterms:W3CDTF">2020-06-08T14:54:43Z</dcterms:modified>
</cp:coreProperties>
</file>