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9" r:id="rId2"/>
    <p:sldId id="295" r:id="rId3"/>
    <p:sldId id="296" r:id="rId4"/>
    <p:sldId id="297" r:id="rId5"/>
    <p:sldId id="298" r:id="rId6"/>
    <p:sldId id="300" r:id="rId7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D6E28-8A56-483A-9B8A-91F3BB545298}" v="8" dt="2020-06-08T08:09:15.454"/>
    <p1510:client id="{AA5EEDA4-C86E-41C6-B920-57177B7141CD}" v="13" dt="2020-06-05T13:21:15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0169" autoAdjust="0"/>
  </p:normalViewPr>
  <p:slideViewPr>
    <p:cSldViewPr snapToGrid="0">
      <p:cViewPr varScale="1">
        <p:scale>
          <a:sx n="101" d="100"/>
          <a:sy n="101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A5EEDA4-C86E-41C6-B920-57177B7141CD}"/>
    <pc:docChg chg="modSld">
      <pc:chgData name="" userId="" providerId="" clId="Web-{AA5EEDA4-C86E-41C6-B920-57177B7141CD}" dt="2020-06-05T13:21:15.472" v="12" actId="20577"/>
      <pc:docMkLst>
        <pc:docMk/>
      </pc:docMkLst>
      <pc:sldChg chg="modSp">
        <pc:chgData name="" userId="" providerId="" clId="Web-{AA5EEDA4-C86E-41C6-B920-57177B7141CD}" dt="2020-06-05T13:21:15.472" v="11" actId="20577"/>
        <pc:sldMkLst>
          <pc:docMk/>
          <pc:sldMk cId="98205331" sldId="297"/>
        </pc:sldMkLst>
        <pc:spChg chg="mod">
          <ac:chgData name="" userId="" providerId="" clId="Web-{AA5EEDA4-C86E-41C6-B920-57177B7141CD}" dt="2020-06-05T13:21:15.472" v="11" actId="20577"/>
          <ac:spMkLst>
            <pc:docMk/>
            <pc:sldMk cId="98205331" sldId="297"/>
            <ac:spMk id="3" creationId="{E3EC3F68-C96D-40AD-AC76-0833558436CF}"/>
          </ac:spMkLst>
        </pc:spChg>
      </pc:sldChg>
    </pc:docChg>
  </pc:docChgLst>
  <pc:docChgLst>
    <pc:chgData clId="Web-{893D6E28-8A56-483A-9B8A-91F3BB545298}"/>
    <pc:docChg chg="modSld">
      <pc:chgData name="" userId="" providerId="" clId="Web-{893D6E28-8A56-483A-9B8A-91F3BB545298}" dt="2020-06-08T08:09:15.454" v="7" actId="20577"/>
      <pc:docMkLst>
        <pc:docMk/>
      </pc:docMkLst>
      <pc:sldChg chg="modSp">
        <pc:chgData name="" userId="" providerId="" clId="Web-{893D6E28-8A56-483A-9B8A-91F3BB545298}" dt="2020-06-08T08:09:02.968" v="0" actId="20577"/>
        <pc:sldMkLst>
          <pc:docMk/>
          <pc:sldMk cId="2128757421" sldId="295"/>
        </pc:sldMkLst>
        <pc:spChg chg="mod">
          <ac:chgData name="" userId="" providerId="" clId="Web-{893D6E28-8A56-483A-9B8A-91F3BB545298}" dt="2020-06-08T08:09:02.968" v="0" actId="20577"/>
          <ac:spMkLst>
            <pc:docMk/>
            <pc:sldMk cId="2128757421" sldId="295"/>
            <ac:spMk id="3" creationId="{E3EC3F68-C96D-40AD-AC76-0833558436CF}"/>
          </ac:spMkLst>
        </pc:spChg>
      </pc:sldChg>
      <pc:sldChg chg="modSp">
        <pc:chgData name="" userId="" providerId="" clId="Web-{893D6E28-8A56-483A-9B8A-91F3BB545298}" dt="2020-06-08T08:09:12.453" v="5" actId="20577"/>
        <pc:sldMkLst>
          <pc:docMk/>
          <pc:sldMk cId="2906858752" sldId="296"/>
        </pc:sldMkLst>
        <pc:spChg chg="mod">
          <ac:chgData name="" userId="" providerId="" clId="Web-{893D6E28-8A56-483A-9B8A-91F3BB545298}" dt="2020-06-08T08:09:12.453" v="5" actId="20577"/>
          <ac:spMkLst>
            <pc:docMk/>
            <pc:sldMk cId="2906858752" sldId="296"/>
            <ac:spMk id="3" creationId="{E3EC3F68-C96D-40AD-AC76-0833558436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A9053-76C0-45A4-82CA-CAD734D87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44283-85F0-4C47-91D3-FF33A1BFB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88C1-6070-4FC8-8295-DFD3F8891E99}" type="datetimeFigureOut">
              <a:rPr lang="mk-MK" smtClean="0"/>
              <a:t>08.6.2020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F6765-E022-4DD9-9FD1-9C72BE47B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23405-2F9B-4729-BB57-5261553F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FB-0475-4997-A0F8-C31C189C59D7}" type="slidenum">
              <a:rPr lang="mk-MK" smtClean="0"/>
              <a:t>‹Nr.›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90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6EA6-7FE7-41A5-AA5E-C4E329B4BC67}" type="datetimeFigureOut">
              <a:rPr lang="mk-MK" smtClean="0"/>
              <a:t>08.6.2020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3D2-C23D-41D9-A79B-B555DEF57B70}" type="slidenum">
              <a:rPr lang="mk-MK" smtClean="0"/>
              <a:t>‹Nr.›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269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3AFB-1D62-47FE-9C85-2FB0E95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‹Nr.›</a:t>
            </a:fld>
            <a:endParaRPr lang="mk-MK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4035AD-F711-483A-A8E2-F4068892FF9E}"/>
              </a:ext>
            </a:extLst>
          </p:cNvPr>
          <p:cNvSpPr txBox="1">
            <a:spLocks/>
          </p:cNvSpPr>
          <p:nvPr userDrawn="1"/>
        </p:nvSpPr>
        <p:spPr>
          <a:xfrm>
            <a:off x="1143000" y="2848254"/>
            <a:ext cx="6858000" cy="3651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Template</a:t>
            </a:r>
            <a:r>
              <a:rPr lang="en-GB" sz="1500" baseline="0" dirty="0"/>
              <a:t> for </a:t>
            </a:r>
            <a:r>
              <a:rPr lang="en-US" sz="1500" dirty="0"/>
              <a:t>LLL Courses</a:t>
            </a:r>
            <a:endParaRPr lang="mk-MK" sz="1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A28686-2554-4068-8953-C5E69ADF9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442908"/>
            <a:ext cx="6858000" cy="428115"/>
          </a:xfrm>
        </p:spPr>
        <p:txBody>
          <a:bodyPr/>
          <a:lstStyle>
            <a:lvl1pPr marL="0" indent="0">
              <a:buNone/>
              <a:defRPr sz="21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Presenter:</a:t>
            </a:r>
            <a:endParaRPr lang="mk-M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B3EA063-D85A-4957-A4FD-DA8A9D575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80256"/>
            <a:ext cx="6858000" cy="42811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University/Organization:</a:t>
            </a:r>
            <a:endParaRPr lang="mk-M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B8C196-A3DA-4EEA-81B0-F00A48C3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0" y="0"/>
            <a:ext cx="2700000" cy="791452"/>
          </a:xfrm>
          <a:prstGeom prst="rect">
            <a:avLst/>
          </a:prstGeom>
        </p:spPr>
      </p:pic>
      <p:pic>
        <p:nvPicPr>
          <p:cNvPr id="8" name="Picture 2" descr="C:\Users\DELL\Downloads\All4R&amp;amp;D_logo.png">
            <a:extLst>
              <a:ext uri="{FF2B5EF4-FFF2-40B4-BE49-F238E27FC236}">
                <a16:creationId xmlns:a16="http://schemas.microsoft.com/office/drawing/2014/main" id="{750B8549-E734-4F33-A865-41391EF0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3139" y="703349"/>
            <a:ext cx="6977722" cy="13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87E-D955-4489-BDCB-63FF220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5999"/>
            <a:ext cx="7886700" cy="934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719B-B8EB-4993-8318-FFE141B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6845-838A-48EB-9B87-713A2C73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‹Nr.›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08C25E0F-5786-4256-B5D8-932BC7F2B575}"/>
              </a:ext>
            </a:extLst>
          </p:cNvPr>
          <p:cNvGrpSpPr/>
          <p:nvPr userDrawn="1"/>
        </p:nvGrpSpPr>
        <p:grpSpPr>
          <a:xfrm>
            <a:off x="0" y="756000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859BBB-A017-49FF-AF1B-84E3675A8A11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5B713B-5567-4373-A85B-6026BC93B38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CA7D2ABB-6CDB-4DF5-A18C-0828D2D3E5A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6613B345-01BF-474F-8219-D123A14B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7601-0623-429F-B57C-CA372A7F7E2E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1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638D-B17B-4A61-BE28-1391E00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3752-7211-4DD0-B8FD-C0074E6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96FD-551E-4DB2-95E0-0F6A7743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668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9D57-EBE2-4392-99AD-CAFC2EE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‹Nr.›</a:t>
            </a:fld>
            <a:endParaRPr lang="mk-MK"/>
          </a:p>
        </p:txBody>
      </p:sp>
      <p:grpSp>
        <p:nvGrpSpPr>
          <p:cNvPr id="8" name="squares">
            <a:extLst>
              <a:ext uri="{FF2B5EF4-FFF2-40B4-BE49-F238E27FC236}">
                <a16:creationId xmlns:a16="http://schemas.microsoft.com/office/drawing/2014/main" id="{36EF0EBC-BD60-48F9-BAE4-9B6108BBE47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86D8FB4D-FE85-4AC7-9680-1D96B37AC8CB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437606E-0DD1-4C5B-834B-76F95576DFCC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E1B658AD-4898-49C5-8F01-99CD6E93070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5" name="Picture 2" descr="C:\Users\DELL\Downloads\All4R&amp;amp;D_logo.png">
            <a:extLst>
              <a:ext uri="{FF2B5EF4-FFF2-40B4-BE49-F238E27FC236}">
                <a16:creationId xmlns:a16="http://schemas.microsoft.com/office/drawing/2014/main" id="{43148599-8377-4C18-B180-5954E1FD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F7F37-EA84-4350-BBCA-63F1F6BFA34D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9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CA2E-2E8C-495F-BF57-6EC9C0F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086-01C1-45EA-A843-12F12725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CA437-CC04-4C74-A345-60B7AD9A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6A87-ECCB-4EE4-9A57-A94CAA36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092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ED7A6-6F7F-4C65-BB3A-F44CB3C55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0928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8863-508E-4923-BC5C-D32BA5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‹Nr.›</a:t>
            </a:fld>
            <a:endParaRPr lang="mk-MK"/>
          </a:p>
        </p:txBody>
      </p:sp>
      <p:grpSp>
        <p:nvGrpSpPr>
          <p:cNvPr id="10" name="squares">
            <a:extLst>
              <a:ext uri="{FF2B5EF4-FFF2-40B4-BE49-F238E27FC236}">
                <a16:creationId xmlns:a16="http://schemas.microsoft.com/office/drawing/2014/main" id="{0A6BDFBA-1E89-47F3-9A38-7986FA2EFAC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5DEB342-75AA-44DE-902D-9ECF879A306D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5FC02211-52EF-470A-9110-C79DE0D512AE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ound Same Side Corner Rectangle 9">
              <a:extLst>
                <a:ext uri="{FF2B5EF4-FFF2-40B4-BE49-F238E27FC236}">
                  <a16:creationId xmlns:a16="http://schemas.microsoft.com/office/drawing/2014/main" id="{EE4F6A8F-A1F4-47B6-A017-5A05DBA2A7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7" name="Picture 2" descr="C:\Users\DELL\Downloads\All4R&amp;amp;D_logo.png">
            <a:extLst>
              <a:ext uri="{FF2B5EF4-FFF2-40B4-BE49-F238E27FC236}">
                <a16:creationId xmlns:a16="http://schemas.microsoft.com/office/drawing/2014/main" id="{AA9E0EE7-1480-4F32-935E-70DE26C56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99F0E-AC92-44B0-A853-5D77B410B5FB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1A8-C980-417E-AAAE-BFEC6FAC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5C2A-0CB8-460B-8363-4141167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‹Nr.›</a:t>
            </a:fld>
            <a:endParaRPr lang="mk-MK"/>
          </a:p>
        </p:txBody>
      </p:sp>
      <p:grpSp>
        <p:nvGrpSpPr>
          <p:cNvPr id="6" name="squares">
            <a:extLst>
              <a:ext uri="{FF2B5EF4-FFF2-40B4-BE49-F238E27FC236}">
                <a16:creationId xmlns:a16="http://schemas.microsoft.com/office/drawing/2014/main" id="{863B4A8C-EB25-467C-8F7A-B0E073312B91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4B2C8E6-7FBE-496D-B6E1-8B7E8E34CC86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F0CB558-E354-4B21-AF51-26B58DEBD81B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FC5A36C-E761-4AB7-ADA3-38DB03A7D5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143632D6-D46A-401B-B2AE-C9CDC17FB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402B5-5C67-4260-94A3-9E429F0B373F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6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85E43-A26E-4349-AC5E-557E7E9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0E7F-A08C-4813-A684-245A657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9918-4525-4851-957B-A1215D9A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490E-C77E-45A2-8F8B-78D05B0E4463}" type="slidenum">
              <a:rPr lang="mk-MK" smtClean="0"/>
              <a:t>‹Nr.›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4011F226-5FB7-49A7-BF24-7EC55AB1C41F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F19FF6C-52F0-49F1-A1F9-596EC24E751F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C10D5A-9D7A-4BC9-8F64-DAB3CB283E6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99A4AC1-DB3D-433A-B640-34F34DB9A35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C187-05A0-495B-AF60-25EE48A0E688}"/>
              </a:ext>
            </a:extLst>
          </p:cNvPr>
          <p:cNvSpPr txBox="1"/>
          <p:nvPr userDrawn="1"/>
        </p:nvSpPr>
        <p:spPr>
          <a:xfrm>
            <a:off x="810000" y="6356351"/>
            <a:ext cx="5530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Agreement number – 2018 – 3234 / 001 – 001 </a:t>
            </a:r>
          </a:p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Project reference number – 598719-EPP-1-2018-1-MK-EPPKA2-CBHE-JP</a:t>
            </a:r>
            <a:endParaRPr lang="mk-MK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General information </a:t>
            </a:r>
            <a:r>
              <a:rPr lang="en-GB" b="1"/>
              <a:t>about the course</a:t>
            </a:r>
            <a:endParaRPr lang="en-US" b="1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A956740-67FE-BE44-810B-952005B7E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920299"/>
              </p:ext>
            </p:extLst>
          </p:nvPr>
        </p:nvGraphicFramePr>
        <p:xfrm>
          <a:off x="809625" y="1825625"/>
          <a:ext cx="78867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2786944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04838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Title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</a:rPr>
                        <a:t>course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Academic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</a:rPr>
                        <a:t>Teachers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Institution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E-Mail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u="none" dirty="0">
                          <a:solidFill>
                            <a:schemeClr val="tx1"/>
                          </a:solidFill>
                        </a:rPr>
                        <a:t>Environmental Wind Engineering</a:t>
                      </a:r>
                    </a:p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Prof. Dr.-Ing. Rüdiger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Höffer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Dr.-Ing. Cornelia Kalender</a:t>
                      </a:r>
                    </a:p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Simon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Tewolde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M.Sc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Simon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Kosse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M.Sc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Ruhr University Bochum</a:t>
                      </a:r>
                    </a:p>
                    <a:p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Faculty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Civil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Environmental Engineering</a:t>
                      </a:r>
                      <a:br>
                        <a:rPr lang="de-DE" sz="1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Research Group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Wind Engineering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Fluid Dynamics</a:t>
                      </a:r>
                    </a:p>
                    <a:p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simon.kosse@rub.de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04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45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72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Part 1 – Air Quality:</a:t>
            </a:r>
            <a:r>
              <a:rPr lang="en-US" sz="16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Air pollutants, their impact chain in the environment and legal basis in the EU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Mathematical description of wind and the transport processes in air and their implementation in different dispersion models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Model choice, quality assurance, validation and evaluation of model results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Example of practical application of dispersion models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Part 2 – Wind Energy: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Wind as a resource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Analysis of wind ensembles by Weibull distributions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Turbine efficiencies and power yield calculation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Design and verification of main components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Modelling of wind farms (Onshore &amp; Offshore)</a:t>
            </a:r>
          </a:p>
        </p:txBody>
      </p:sp>
      <p:pic>
        <p:nvPicPr>
          <p:cNvPr id="4" name="Inhaltsplatzhalter 9">
            <a:extLst>
              <a:ext uri="{FF2B5EF4-FFF2-40B4-BE49-F238E27FC236}">
                <a16:creationId xmlns:a16="http://schemas.microsoft.com/office/drawing/2014/main" id="{BE520A61-629F-C549-9A5A-9EFFB42E58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029872"/>
            <a:ext cx="1744501" cy="1260000"/>
          </a:xfrm>
          <a:prstGeom prst="rect">
            <a:avLst/>
          </a:prstGeom>
        </p:spPr>
      </p:pic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B65B90B5-FD61-824C-9116-39F3143A09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5" y="5029871"/>
            <a:ext cx="1896392" cy="1260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0DA1B9E-C1F0-1A4D-AD2E-0CC743C37D95}"/>
              </a:ext>
            </a:extLst>
          </p:cNvPr>
          <p:cNvGrpSpPr/>
          <p:nvPr/>
        </p:nvGrpSpPr>
        <p:grpSpPr>
          <a:xfrm>
            <a:off x="5163670" y="4502038"/>
            <a:ext cx="2874273" cy="1724333"/>
            <a:chOff x="2239148" y="1103088"/>
            <a:chExt cx="5743637" cy="465182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118BE3A-7386-6445-A822-0A470403B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9148" y="1103088"/>
              <a:ext cx="2091839" cy="4651824"/>
            </a:xfrm>
            <a:prstGeom prst="rect">
              <a:avLst/>
            </a:prstGeom>
            <a:noFill/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CA9570F-B8BC-7840-93E7-1D41BBB5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5785" y="1103089"/>
              <a:ext cx="3227000" cy="4563857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C89919A5-75CA-9D4E-AC56-76D96F9B2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3071380"/>
            <a:ext cx="3225800" cy="10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Target group/Learners profile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The course aims at interested learners, also professionals active in public and technology sectors,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who have knowledge in the field of descriptive statistics and mechanics including fluid mechanics as well as educated knowledge in the field of engineering.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Pre</a:t>
            </a:r>
            <a:r>
              <a:rPr lang="en-GB" b="1" dirty="0"/>
              <a:t>requisites (required pre-knowledge and experiences)</a:t>
            </a:r>
            <a:endParaRPr lang="en-US" b="1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It is recommended that the interested learner carries a Bachelor's degree in engineering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equivalent.</a:t>
            </a:r>
          </a:p>
        </p:txBody>
      </p:sp>
    </p:spTree>
    <p:extLst>
      <p:ext uri="{BB962C8B-B14F-4D97-AF65-F5344CB8AC3E}">
        <p14:creationId xmlns:p14="http://schemas.microsoft.com/office/powerpoint/2010/main" val="290685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Learning outcomes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300" dirty="0"/>
              <a:t>The participants will be able:</a:t>
            </a:r>
            <a:endParaRPr lang="de-DE" sz="2300" dirty="0"/>
          </a:p>
          <a:p>
            <a:r>
              <a:rPr lang="en-US" sz="2300" dirty="0"/>
              <a:t>to identify and assess wind related effects on air quality in the built environment;</a:t>
            </a:r>
            <a:endParaRPr lang="de-DE" sz="2300" dirty="0"/>
          </a:p>
          <a:p>
            <a:r>
              <a:rPr lang="en-US" sz="2300" dirty="0"/>
              <a:t>to choose suitable strategies for the optimization of wind energy harvesting and for controlling impacts on the structures</a:t>
            </a:r>
            <a:endParaRPr lang="de-DE" sz="2300" dirty="0"/>
          </a:p>
          <a:p>
            <a:pPr marL="0" indent="0">
              <a:buNone/>
            </a:pPr>
            <a:r>
              <a:rPr lang="en-US" sz="2300" dirty="0"/>
              <a:t>The participant will recapitulate information about </a:t>
            </a:r>
            <a:endParaRPr lang="de-DE" sz="2300" dirty="0"/>
          </a:p>
          <a:p>
            <a:r>
              <a:rPr lang="en-US" sz="2300" dirty="0"/>
              <a:t>the validation the quality of engineering models using measurement data from model and real experiments,</a:t>
            </a:r>
            <a:endParaRPr lang="de-DE" sz="2300" dirty="0"/>
          </a:p>
          <a:p>
            <a:pPr marL="0" indent="0">
              <a:buNone/>
            </a:pPr>
            <a:r>
              <a:rPr lang="en-US" sz="2300" dirty="0"/>
              <a:t>and classify criteria</a:t>
            </a:r>
            <a:endParaRPr lang="de-DE" sz="2300" dirty="0"/>
          </a:p>
          <a:p>
            <a:r>
              <a:rPr lang="en-US" sz="2300" dirty="0"/>
              <a:t>to properly assess engineering decisions based on the nature of the wind effects under consideration and the quality of the engineering model and the suitability of the approach.</a:t>
            </a:r>
            <a:endParaRPr lang="de-DE" sz="2300" dirty="0"/>
          </a:p>
          <a:p>
            <a:pPr marL="0" indent="0">
              <a:buNone/>
            </a:pPr>
            <a:r>
              <a:rPr lang="en-US" sz="2300" dirty="0"/>
              <a:t>The participants will be able to work in an international group in order to train their management, presentation and language skills.</a:t>
            </a:r>
            <a:endParaRPr lang="de-DE" sz="2300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Training and learning 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59" y="1750663"/>
            <a:ext cx="5396688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Podcasts and exercise-based self-learning (ca. 50h in total) </a:t>
            </a:r>
          </a:p>
          <a:p>
            <a:pPr>
              <a:spcAft>
                <a:spcPts val="1200"/>
              </a:spcAft>
            </a:pPr>
            <a:r>
              <a:rPr lang="en-US" dirty="0"/>
              <a:t>Synchronous digital teaching following the inverted classroom method (ca. 10h in total)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 above program is valid for the release of two credits (2 ECTS)</a:t>
            </a:r>
          </a:p>
          <a:p>
            <a:pPr>
              <a:spcAft>
                <a:spcPts val="1200"/>
              </a:spcAft>
            </a:pPr>
            <a:r>
              <a:rPr lang="en-US" dirty="0"/>
              <a:t>Mandatory for the allocation of one additional credit (1 ECTS) is the participation to a tailored Virtual Exchange program in international learner’s groups of ca. 20h-30h</a:t>
            </a:r>
          </a:p>
        </p:txBody>
      </p:sp>
    </p:spTree>
    <p:extLst>
      <p:ext uri="{BB962C8B-B14F-4D97-AF65-F5344CB8AC3E}">
        <p14:creationId xmlns:p14="http://schemas.microsoft.com/office/powerpoint/2010/main" val="349819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Virtual Exchange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00" y="1690688"/>
            <a:ext cx="8612100" cy="1858019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i="1" dirty="0">
                <a:solidFill>
                  <a:schemeClr val="bg1"/>
                </a:solidFill>
              </a:rPr>
              <a:t>„Virtual </a:t>
            </a:r>
            <a:r>
              <a:rPr lang="de-DE" sz="1800" i="1" dirty="0" err="1">
                <a:solidFill>
                  <a:schemeClr val="bg1"/>
                </a:solidFill>
              </a:rPr>
              <a:t>exchanges</a:t>
            </a:r>
            <a:r>
              <a:rPr lang="de-DE" sz="1800" i="1" dirty="0">
                <a:solidFill>
                  <a:schemeClr val="bg1"/>
                </a:solidFill>
              </a:rPr>
              <a:t> </a:t>
            </a:r>
            <a:r>
              <a:rPr lang="de-DE" sz="1800" i="1" dirty="0" err="1">
                <a:solidFill>
                  <a:schemeClr val="bg1"/>
                </a:solidFill>
              </a:rPr>
              <a:t>are</a:t>
            </a:r>
            <a:r>
              <a:rPr lang="de-DE" sz="1800" i="1" dirty="0">
                <a:solidFill>
                  <a:schemeClr val="bg1"/>
                </a:solidFill>
              </a:rPr>
              <a:t> </a:t>
            </a:r>
            <a:r>
              <a:rPr lang="de-DE" sz="1800" i="1" dirty="0" err="1">
                <a:solidFill>
                  <a:schemeClr val="bg1"/>
                </a:solidFill>
              </a:rPr>
              <a:t>technology-enabled</a:t>
            </a:r>
            <a:r>
              <a:rPr lang="de-DE" sz="1800" i="1" dirty="0">
                <a:solidFill>
                  <a:schemeClr val="bg1"/>
                </a:solidFill>
              </a:rPr>
              <a:t>, </a:t>
            </a:r>
            <a:r>
              <a:rPr lang="de-DE" sz="1800" i="1" dirty="0" err="1">
                <a:solidFill>
                  <a:schemeClr val="bg1"/>
                </a:solidFill>
              </a:rPr>
              <a:t>sustained</a:t>
            </a:r>
            <a:r>
              <a:rPr lang="de-DE" sz="1800" i="1" dirty="0">
                <a:solidFill>
                  <a:schemeClr val="bg1"/>
                </a:solidFill>
              </a:rPr>
              <a:t>, people-</a:t>
            </a:r>
            <a:r>
              <a:rPr lang="de-DE" sz="1800" i="1" dirty="0" err="1">
                <a:solidFill>
                  <a:schemeClr val="bg1"/>
                </a:solidFill>
              </a:rPr>
              <a:t>to</a:t>
            </a:r>
            <a:r>
              <a:rPr lang="de-DE" sz="1800" i="1" dirty="0">
                <a:solidFill>
                  <a:schemeClr val="bg1"/>
                </a:solidFill>
              </a:rPr>
              <a:t>-people </a:t>
            </a:r>
            <a:r>
              <a:rPr lang="de-DE" sz="1800" i="1" dirty="0" err="1">
                <a:solidFill>
                  <a:schemeClr val="bg1"/>
                </a:solidFill>
              </a:rPr>
              <a:t>education</a:t>
            </a:r>
            <a:r>
              <a:rPr lang="de-DE" sz="1800" i="1" dirty="0">
                <a:solidFill>
                  <a:schemeClr val="bg1"/>
                </a:solidFill>
              </a:rPr>
              <a:t> </a:t>
            </a:r>
            <a:r>
              <a:rPr lang="de-DE" sz="1800" i="1" dirty="0" err="1">
                <a:solidFill>
                  <a:schemeClr val="bg1"/>
                </a:solidFill>
              </a:rPr>
              <a:t>programs</a:t>
            </a:r>
            <a:r>
              <a:rPr lang="de-DE" sz="1800" i="1" dirty="0">
                <a:solidFill>
                  <a:schemeClr val="bg1"/>
                </a:solidFill>
              </a:rPr>
              <a:t>.“</a:t>
            </a:r>
            <a:br>
              <a:rPr lang="de-DE" sz="1800" i="1" dirty="0">
                <a:solidFill>
                  <a:schemeClr val="bg1"/>
                </a:solidFill>
              </a:rPr>
            </a:br>
            <a:r>
              <a:rPr lang="de-DE" sz="1800" i="1" dirty="0">
                <a:solidFill>
                  <a:schemeClr val="bg1"/>
                </a:solidFill>
              </a:rPr>
              <a:t>(http://</a:t>
            </a:r>
            <a:r>
              <a:rPr lang="de-DE" sz="1800" i="1" dirty="0" err="1">
                <a:solidFill>
                  <a:schemeClr val="bg1"/>
                </a:solidFill>
              </a:rPr>
              <a:t>virtualexchangecoalition.org</a:t>
            </a:r>
            <a:r>
              <a:rPr lang="de-DE" sz="18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29A29B-7972-264C-AA11-27423B2C8EC8}"/>
              </a:ext>
            </a:extLst>
          </p:cNvPr>
          <p:cNvSpPr txBox="1"/>
          <p:nvPr/>
        </p:nvSpPr>
        <p:spPr>
          <a:xfrm>
            <a:off x="447300" y="2625377"/>
            <a:ext cx="4494093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chemeClr val="bg1"/>
                </a:solidFill>
              </a:rPr>
              <a:t>teachers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their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support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teams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together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develop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shared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learning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outcomes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 </a:t>
            </a:r>
            <a:r>
              <a:rPr lang="de-DE" dirty="0" err="1">
                <a:solidFill>
                  <a:schemeClr val="bg1"/>
                </a:solidFill>
              </a:rPr>
              <a:t>syllabus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new</a:t>
            </a:r>
            <a:r>
              <a:rPr lang="de-DE" dirty="0">
                <a:solidFill>
                  <a:schemeClr val="bg1"/>
                </a:solidFill>
              </a:rPr>
              <a:t> international </a:t>
            </a:r>
            <a:r>
              <a:rPr lang="de-DE" dirty="0" err="1">
                <a:solidFill>
                  <a:schemeClr val="bg1"/>
                </a:solidFill>
              </a:rPr>
              <a:t>component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focus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development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activities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that</a:t>
            </a:r>
            <a:r>
              <a:rPr lang="de-DE" dirty="0">
                <a:solidFill>
                  <a:schemeClr val="bg1"/>
                </a:solidFill>
              </a:rPr>
              <a:t> promote: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interaction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during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synchronous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sessions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collaboration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between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students</a:t>
            </a:r>
            <a:endParaRPr lang="de-DE" dirty="0">
              <a:solidFill>
                <a:schemeClr val="bg1"/>
              </a:solidFill>
            </a:endParaRPr>
          </a:p>
          <a:p>
            <a:pPr algn="l"/>
            <a:endParaRPr lang="de-DE" sz="24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8D0F01-346C-6B4B-91A3-4A3F396C444C}"/>
              </a:ext>
            </a:extLst>
          </p:cNvPr>
          <p:cNvSpPr txBox="1"/>
          <p:nvPr/>
        </p:nvSpPr>
        <p:spPr>
          <a:xfrm>
            <a:off x="5104895" y="2619697"/>
            <a:ext cx="3954505" cy="3139321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</a:rPr>
              <a:t>The </a:t>
            </a:r>
            <a:r>
              <a:rPr lang="de-DE" u="sng" dirty="0" err="1">
                <a:solidFill>
                  <a:schemeClr val="bg1"/>
                </a:solidFill>
              </a:rPr>
              <a:t>implementation</a:t>
            </a:r>
            <a:r>
              <a:rPr lang="de-DE" u="sng" dirty="0">
                <a:solidFill>
                  <a:schemeClr val="bg1"/>
                </a:solidFill>
              </a:rPr>
              <a:t> of </a:t>
            </a:r>
            <a:r>
              <a:rPr lang="de-DE" u="sng" dirty="0" err="1">
                <a:solidFill>
                  <a:schemeClr val="bg1"/>
                </a:solidFill>
              </a:rPr>
              <a:t>this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activity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to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the</a:t>
            </a:r>
            <a:r>
              <a:rPr lang="de-DE" u="sng" dirty="0">
                <a:solidFill>
                  <a:schemeClr val="bg1"/>
                </a:solidFill>
              </a:rPr>
              <a:t> All4R&amp;D </a:t>
            </a:r>
            <a:r>
              <a:rPr lang="de-DE" u="sng" dirty="0" err="1">
                <a:solidFill>
                  <a:schemeClr val="bg1"/>
                </a:solidFill>
              </a:rPr>
              <a:t>course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program</a:t>
            </a:r>
            <a:r>
              <a:rPr lang="de-DE" u="sng" dirty="0">
                <a:solidFill>
                  <a:schemeClr val="bg1"/>
                </a:solidFill>
              </a:rPr>
              <a:t> 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generally</a:t>
            </a:r>
            <a:r>
              <a:rPr lang="de-DE" dirty="0">
                <a:solidFill>
                  <a:schemeClr val="bg1"/>
                </a:solidFill>
              </a:rPr>
              <a:t> digital,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covers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approx</a:t>
            </a:r>
            <a:r>
              <a:rPr lang="de-DE" dirty="0">
                <a:solidFill>
                  <a:schemeClr val="bg1"/>
                </a:solidFill>
              </a:rPr>
              <a:t>. 30h in 4-6  </a:t>
            </a:r>
            <a:r>
              <a:rPr lang="de-DE" dirty="0" err="1">
                <a:solidFill>
                  <a:schemeClr val="bg1"/>
                </a:solidFill>
              </a:rPr>
              <a:t>weeks</a:t>
            </a:r>
            <a:r>
              <a:rPr lang="de-DE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includes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synchronous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sessions</a:t>
            </a:r>
            <a:r>
              <a:rPr lang="de-DE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err="1">
                <a:solidFill>
                  <a:schemeClr val="bg1"/>
                </a:solidFill>
              </a:rPr>
              <a:t>builds</a:t>
            </a:r>
            <a:r>
              <a:rPr lang="de-DE" u="sng" dirty="0">
                <a:solidFill>
                  <a:schemeClr val="bg1"/>
                </a:solidFill>
              </a:rPr>
              <a:t> on  </a:t>
            </a:r>
            <a:r>
              <a:rPr lang="de-DE" u="sng" dirty="0" err="1">
                <a:solidFill>
                  <a:schemeClr val="bg1"/>
                </a:solidFill>
              </a:rPr>
              <a:t>mixed</a:t>
            </a:r>
            <a:r>
              <a:rPr lang="de-DE" u="sng" dirty="0">
                <a:solidFill>
                  <a:schemeClr val="bg1"/>
                </a:solidFill>
              </a:rPr>
              <a:t> (international) </a:t>
            </a:r>
            <a:r>
              <a:rPr lang="de-DE" u="sng" dirty="0" err="1">
                <a:solidFill>
                  <a:schemeClr val="bg1"/>
                </a:solidFill>
              </a:rPr>
              <a:t>learner‘s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groups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who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deliver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input</a:t>
            </a:r>
            <a:r>
              <a:rPr lang="de-DE" u="sng" dirty="0">
                <a:solidFill>
                  <a:schemeClr val="bg1"/>
                </a:solidFill>
              </a:rPr>
              <a:t> after </a:t>
            </a:r>
            <a:r>
              <a:rPr lang="de-DE" u="sng" dirty="0" err="1">
                <a:solidFill>
                  <a:schemeClr val="bg1"/>
                </a:solidFill>
              </a:rPr>
              <a:t>their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own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viewpoint</a:t>
            </a:r>
            <a:r>
              <a:rPr lang="de-DE" u="sng" dirty="0">
                <a:solidFill>
                  <a:schemeClr val="bg1"/>
                </a:solidFill>
              </a:rPr>
              <a:t> of </a:t>
            </a:r>
            <a:r>
              <a:rPr lang="de-DE" u="sng" dirty="0" err="1">
                <a:solidFill>
                  <a:schemeClr val="bg1"/>
                </a:solidFill>
              </a:rPr>
              <a:t>technical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culture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to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the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group</a:t>
            </a:r>
            <a:r>
              <a:rPr lang="de-DE" u="sng" dirty="0">
                <a:solidFill>
                  <a:schemeClr val="bg1"/>
                </a:solidFill>
              </a:rPr>
              <a:t> </a:t>
            </a:r>
            <a:r>
              <a:rPr lang="de-DE" u="sng" dirty="0" err="1">
                <a:solidFill>
                  <a:schemeClr val="bg1"/>
                </a:solidFill>
              </a:rPr>
              <a:t>work</a:t>
            </a:r>
            <a:r>
              <a:rPr lang="de-DE" u="sng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mandatory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allocation</a:t>
            </a:r>
            <a:r>
              <a:rPr lang="de-DE" dirty="0">
                <a:solidFill>
                  <a:schemeClr val="bg1"/>
                </a:solidFill>
              </a:rPr>
              <a:t> of </a:t>
            </a:r>
            <a:r>
              <a:rPr lang="de-DE" dirty="0" err="1">
                <a:solidFill>
                  <a:schemeClr val="bg1"/>
                </a:solidFill>
              </a:rPr>
              <a:t>credits</a:t>
            </a:r>
            <a:r>
              <a:rPr lang="de-DE" dirty="0">
                <a:solidFill>
                  <a:schemeClr val="bg1"/>
                </a:solidFill>
              </a:rPr>
              <a:t> (3 ECTS).</a:t>
            </a:r>
          </a:p>
        </p:txBody>
      </p:sp>
    </p:spTree>
    <p:extLst>
      <p:ext uri="{BB962C8B-B14F-4D97-AF65-F5344CB8AC3E}">
        <p14:creationId xmlns:p14="http://schemas.microsoft.com/office/powerpoint/2010/main" val="77354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" id="{AE8E6D74-1B11-4748-AC68-BB99129FEB5C}" vid="{E67EB6DF-D0BA-494F-901D-824AB1914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KickOffMeeting_Template</Template>
  <TotalTime>0</TotalTime>
  <Words>570</Words>
  <Application>Microsoft Office PowerPoint</Application>
  <PresentationFormat>Bildschirmpräsentation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1. General information about the course</vt:lpstr>
      <vt:lpstr>2. Description of the course </vt:lpstr>
      <vt:lpstr>3. Target group and prerequisites</vt:lpstr>
      <vt:lpstr>4. Learning outcomes</vt:lpstr>
      <vt:lpstr>5. Training and learning methods</vt:lpstr>
      <vt:lpstr>Virtual Exchange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Churilov</dc:creator>
  <cp:lastModifiedBy>Simon Kosse</cp:lastModifiedBy>
  <cp:revision>263</cp:revision>
  <dcterms:created xsi:type="dcterms:W3CDTF">2019-03-19T11:49:48Z</dcterms:created>
  <dcterms:modified xsi:type="dcterms:W3CDTF">2020-06-08T08:10:13Z</dcterms:modified>
</cp:coreProperties>
</file>