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 varScale="1">
        <p:scale>
          <a:sx n="100" d="100"/>
          <a:sy n="100" d="100"/>
        </p:scale>
        <p:origin x="17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Template</a:t>
            </a:r>
            <a:r>
              <a:rPr lang="en-GB" sz="1500" baseline="0" dirty="0"/>
              <a:t> for </a:t>
            </a:r>
            <a:r>
              <a:rPr lang="en-US" sz="1500" dirty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 General information about the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Title:		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CAD oriented software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Lecturer:	</a:t>
            </a:r>
            <a:r>
              <a:rPr lang="en-GB" b="1" dirty="0"/>
              <a:t>Assoc. Professor Sergey Churilov, </a:t>
            </a:r>
            <a:r>
              <a:rPr lang="en-GB" b="1" dirty="0" err="1"/>
              <a:t>Dr.</a:t>
            </a:r>
            <a:r>
              <a:rPr lang="en-GB" b="1" dirty="0"/>
              <a:t> Sc.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Institution:	University Ss. Cyril and Methodius in Skopje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		Faculty of Civil Engineering - Skopje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E-mail: 	curilov@gf.ukim.edu.mk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Partial-length AutoCAD 2018, 19 and 20 | Basic topics, designed for a beginner and seasoned users.</a:t>
            </a:r>
          </a:p>
          <a:p>
            <a:pPr>
              <a:spcAft>
                <a:spcPts val="1200"/>
              </a:spcAft>
            </a:pPr>
            <a:r>
              <a:rPr lang="en-US" dirty="0"/>
              <a:t>Introduction to AutoCAD for 2D drawing and design. </a:t>
            </a:r>
          </a:p>
          <a:p>
            <a:pPr>
              <a:spcAft>
                <a:spcPts val="1200"/>
              </a:spcAft>
            </a:pPr>
            <a:r>
              <a:rPr lang="en-US" dirty="0"/>
              <a:t>Introduction to AutoCAD environment</a:t>
            </a:r>
          </a:p>
          <a:p>
            <a:pPr>
              <a:spcAft>
                <a:spcPts val="1200"/>
              </a:spcAft>
            </a:pPr>
            <a:r>
              <a:rPr lang="en-US" dirty="0"/>
              <a:t>Drawing and modifying commands</a:t>
            </a:r>
          </a:p>
          <a:p>
            <a:pPr>
              <a:spcAft>
                <a:spcPts val="1200"/>
              </a:spcAft>
            </a:pPr>
            <a:r>
              <a:rPr lang="en-US" dirty="0"/>
              <a:t>Zoom and selection commands</a:t>
            </a:r>
          </a:p>
          <a:p>
            <a:pPr>
              <a:spcAft>
                <a:spcPts val="1200"/>
              </a:spcAft>
            </a:pPr>
            <a:r>
              <a:rPr lang="en-US" dirty="0"/>
              <a:t>Layers and layer property manager</a:t>
            </a:r>
          </a:p>
          <a:p>
            <a:pPr>
              <a:spcAft>
                <a:spcPts val="1200"/>
              </a:spcAft>
            </a:pPr>
            <a:r>
              <a:rPr lang="en-US" dirty="0"/>
              <a:t>Dimensioning and text commands</a:t>
            </a:r>
          </a:p>
          <a:p>
            <a:pPr>
              <a:spcAft>
                <a:spcPts val="1200"/>
              </a:spcAft>
            </a:pPr>
            <a:r>
              <a:rPr lang="en-US" dirty="0"/>
              <a:t>Inquiry commands</a:t>
            </a:r>
          </a:p>
          <a:p>
            <a:pPr>
              <a:spcAft>
                <a:spcPts val="1200"/>
              </a:spcAft>
            </a:pPr>
            <a:r>
              <a:rPr lang="en-US" dirty="0"/>
              <a:t>Operations for </a:t>
            </a:r>
            <a:r>
              <a:rPr lang="en-US"/>
              <a:t>acquiring data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Target group and 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US" dirty="0"/>
              <a:t>Students with no prior knowledge of AutoCAD </a:t>
            </a:r>
          </a:p>
          <a:p>
            <a:pPr>
              <a:spcAft>
                <a:spcPts val="1200"/>
              </a:spcAft>
            </a:pPr>
            <a:r>
              <a:rPr lang="en-US" dirty="0"/>
              <a:t>Working professionals looking to upgrade his/her skills and learn/strengthen the beginner topics in AutoCAD.</a:t>
            </a:r>
            <a:endParaRPr lang="en-GB" dirty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Pre</a:t>
            </a:r>
            <a:r>
              <a:rPr lang="en-GB" b="1" dirty="0"/>
              <a:t>requisites (required pre-knowledge and experiences)</a:t>
            </a:r>
            <a:endParaRPr lang="en-US" b="1" dirty="0"/>
          </a:p>
          <a:p>
            <a:pPr>
              <a:spcAft>
                <a:spcPts val="1200"/>
              </a:spcAft>
            </a:pPr>
            <a:r>
              <a:rPr lang="en-US" dirty="0"/>
              <a:t>Basic technical drawing knowledge</a:t>
            </a:r>
          </a:p>
          <a:p>
            <a:pPr>
              <a:spcAft>
                <a:spcPts val="1200"/>
              </a:spcAft>
            </a:pPr>
            <a:r>
              <a:rPr lang="en-US" dirty="0"/>
              <a:t>Access to AutoCAD software (student, trial or commercial version) AutoCAD LT can be used as well.</a:t>
            </a:r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Learning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Newbies: Learning the software right from scratch. </a:t>
            </a:r>
            <a:endParaRPr lang="mk-MK" dirty="0"/>
          </a:p>
          <a:p>
            <a:r>
              <a:rPr lang="en-US" dirty="0"/>
              <a:t>Seasoned AutoCAD users: will also find this course very comprehensive and they can choose the topics they want to learn about.</a:t>
            </a:r>
            <a:endParaRPr lang="mk-MK" dirty="0"/>
          </a:p>
          <a:p>
            <a:r>
              <a:rPr lang="en-US" dirty="0"/>
              <a:t>The students will learn most of the tools and commands with their real-world applications. </a:t>
            </a:r>
            <a:endParaRPr lang="mk-MK" dirty="0"/>
          </a:p>
          <a:p>
            <a:r>
              <a:rPr lang="en-US" dirty="0"/>
              <a:t>They will be able to define, repeat and use the commands for drawing and solving the problems assigned.</a:t>
            </a:r>
            <a:endParaRPr lang="mk-MK" dirty="0"/>
          </a:p>
          <a:p>
            <a:r>
              <a:rPr lang="en-US" dirty="0"/>
              <a:t>The student will be able to apply the concept of creative thinking and find appropriate tools for problem-solving tasks.</a:t>
            </a:r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Reading material </a:t>
            </a:r>
            <a:endParaRPr lang="mk-MK" dirty="0"/>
          </a:p>
          <a:p>
            <a:pPr lvl="0"/>
            <a:r>
              <a:rPr lang="en-US" dirty="0"/>
              <a:t>Videos</a:t>
            </a:r>
            <a:endParaRPr lang="mk-MK" dirty="0"/>
          </a:p>
          <a:p>
            <a:pPr lvl="0"/>
            <a:r>
              <a:rPr lang="en-US" dirty="0"/>
              <a:t>Self-assessment activities</a:t>
            </a:r>
            <a:endParaRPr lang="mk-MK" dirty="0"/>
          </a:p>
          <a:p>
            <a:r>
              <a:rPr lang="en-US" dirty="0"/>
              <a:t>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3788</TotalTime>
  <Words>292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General information about the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Sergey Churilov</cp:lastModifiedBy>
  <cp:revision>238</cp:revision>
  <dcterms:created xsi:type="dcterms:W3CDTF">2019-03-19T11:49:48Z</dcterms:created>
  <dcterms:modified xsi:type="dcterms:W3CDTF">2020-06-03T14:15:48Z</dcterms:modified>
</cp:coreProperties>
</file>