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9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182" autoAdjust="0"/>
  </p:normalViewPr>
  <p:slideViewPr>
    <p:cSldViewPr snapToGrid="0"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A9053-76C0-45A4-82CA-CAD734D87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44283-85F0-4C47-91D3-FF33A1BFB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88C1-6070-4FC8-8295-DFD3F8891E99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F6765-E022-4DD9-9FD1-9C72BE47B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23405-2F9B-4729-BB57-5261553F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FB-0475-4997-A0F8-C31C189C59D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90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6EA6-7FE7-41A5-AA5E-C4E329B4BC67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3D2-C23D-41D9-A79B-B555DEF57B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269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3AFB-1D62-47FE-9C85-2FB0E95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4035AD-F711-483A-A8E2-F4068892FF9E}"/>
              </a:ext>
            </a:extLst>
          </p:cNvPr>
          <p:cNvSpPr txBox="1">
            <a:spLocks/>
          </p:cNvSpPr>
          <p:nvPr userDrawn="1"/>
        </p:nvSpPr>
        <p:spPr>
          <a:xfrm>
            <a:off x="1143000" y="2848254"/>
            <a:ext cx="6858000" cy="3651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Template</a:t>
            </a:r>
            <a:r>
              <a:rPr lang="en-GB" sz="1500" baseline="0" dirty="0"/>
              <a:t> for </a:t>
            </a:r>
            <a:r>
              <a:rPr lang="en-US" sz="1500" dirty="0"/>
              <a:t>LLL Courses</a:t>
            </a:r>
            <a:endParaRPr lang="mk-MK" sz="1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A28686-2554-4068-8953-C5E69ADF9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442908"/>
            <a:ext cx="6858000" cy="428115"/>
          </a:xfrm>
        </p:spPr>
        <p:txBody>
          <a:bodyPr/>
          <a:lstStyle>
            <a:lvl1pPr marL="0" indent="0">
              <a:buNone/>
              <a:defRPr sz="21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Presenter:</a:t>
            </a:r>
            <a:endParaRPr lang="mk-M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B3EA063-D85A-4957-A4FD-DA8A9D575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80256"/>
            <a:ext cx="6858000" cy="42811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University/Organization:</a:t>
            </a:r>
            <a:endParaRPr lang="mk-M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B8C196-A3DA-4EEA-81B0-F00A48C3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0" y="0"/>
            <a:ext cx="2700000" cy="791452"/>
          </a:xfrm>
          <a:prstGeom prst="rect">
            <a:avLst/>
          </a:prstGeom>
        </p:spPr>
      </p:pic>
      <p:pic>
        <p:nvPicPr>
          <p:cNvPr id="8" name="Picture 2" descr="C:\Users\DELL\Downloads\All4R&amp;amp;D_logo.png">
            <a:extLst>
              <a:ext uri="{FF2B5EF4-FFF2-40B4-BE49-F238E27FC236}">
                <a16:creationId xmlns:a16="http://schemas.microsoft.com/office/drawing/2014/main" id="{750B8549-E734-4F33-A865-41391EF0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3139" y="703349"/>
            <a:ext cx="6977722" cy="13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87E-D955-4489-BDCB-63FF220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5999"/>
            <a:ext cx="7886700" cy="934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719B-B8EB-4993-8318-FFE141B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6845-838A-48EB-9B87-713A2C73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08C25E0F-5786-4256-B5D8-932BC7F2B575}"/>
              </a:ext>
            </a:extLst>
          </p:cNvPr>
          <p:cNvGrpSpPr/>
          <p:nvPr userDrawn="1"/>
        </p:nvGrpSpPr>
        <p:grpSpPr>
          <a:xfrm>
            <a:off x="0" y="756000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859BBB-A017-49FF-AF1B-84E3675A8A11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5B713B-5567-4373-A85B-6026BC93B38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CA7D2ABB-6CDB-4DF5-A18C-0828D2D3E5A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6613B345-01BF-474F-8219-D123A14B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7601-0623-429F-B57C-CA372A7F7E2E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1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638D-B17B-4A61-BE28-1391E00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3752-7211-4DD0-B8FD-C0074E6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96FD-551E-4DB2-95E0-0F6A7743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668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9D57-EBE2-4392-99AD-CAFC2EE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8" name="squares">
            <a:extLst>
              <a:ext uri="{FF2B5EF4-FFF2-40B4-BE49-F238E27FC236}">
                <a16:creationId xmlns:a16="http://schemas.microsoft.com/office/drawing/2014/main" id="{36EF0EBC-BD60-48F9-BAE4-9B6108BBE47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86D8FB4D-FE85-4AC7-9680-1D96B37AC8CB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437606E-0DD1-4C5B-834B-76F95576DFCC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E1B658AD-4898-49C5-8F01-99CD6E93070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5" name="Picture 2" descr="C:\Users\DELL\Downloads\All4R&amp;amp;D_logo.png">
            <a:extLst>
              <a:ext uri="{FF2B5EF4-FFF2-40B4-BE49-F238E27FC236}">
                <a16:creationId xmlns:a16="http://schemas.microsoft.com/office/drawing/2014/main" id="{43148599-8377-4C18-B180-5954E1FD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F7F37-EA84-4350-BBCA-63F1F6BFA34D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9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CA2E-2E8C-495F-BF57-6EC9C0F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086-01C1-45EA-A843-12F12725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CA437-CC04-4C74-A345-60B7AD9A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6A87-ECCB-4EE4-9A57-A94CAA36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092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ED7A6-6F7F-4C65-BB3A-F44CB3C55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0928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8863-508E-4923-BC5C-D32BA5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10" name="squares">
            <a:extLst>
              <a:ext uri="{FF2B5EF4-FFF2-40B4-BE49-F238E27FC236}">
                <a16:creationId xmlns:a16="http://schemas.microsoft.com/office/drawing/2014/main" id="{0A6BDFBA-1E89-47F3-9A38-7986FA2EFAC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5DEB342-75AA-44DE-902D-9ECF879A306D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5FC02211-52EF-470A-9110-C79DE0D512AE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ound Same Side Corner Rectangle 9">
              <a:extLst>
                <a:ext uri="{FF2B5EF4-FFF2-40B4-BE49-F238E27FC236}">
                  <a16:creationId xmlns:a16="http://schemas.microsoft.com/office/drawing/2014/main" id="{EE4F6A8F-A1F4-47B6-A017-5A05DBA2A7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7" name="Picture 2" descr="C:\Users\DELL\Downloads\All4R&amp;amp;D_logo.png">
            <a:extLst>
              <a:ext uri="{FF2B5EF4-FFF2-40B4-BE49-F238E27FC236}">
                <a16:creationId xmlns:a16="http://schemas.microsoft.com/office/drawing/2014/main" id="{AA9E0EE7-1480-4F32-935E-70DE26C56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99F0E-AC92-44B0-A853-5D77B410B5F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1A8-C980-417E-AAAE-BFEC6FAC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5C2A-0CB8-460B-8363-4141167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6" name="squares">
            <a:extLst>
              <a:ext uri="{FF2B5EF4-FFF2-40B4-BE49-F238E27FC236}">
                <a16:creationId xmlns:a16="http://schemas.microsoft.com/office/drawing/2014/main" id="{863B4A8C-EB25-467C-8F7A-B0E073312B91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4B2C8E6-7FBE-496D-B6E1-8B7E8E34CC86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F0CB558-E354-4B21-AF51-26B58DEBD81B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FC5A36C-E761-4AB7-ADA3-38DB03A7D5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143632D6-D46A-401B-B2AE-C9CDC17FB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402B5-5C67-4260-94A3-9E429F0B373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6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85E43-A26E-4349-AC5E-557E7E9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0E7F-A08C-4813-A684-245A657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9918-4525-4851-957B-A1215D9A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4011F226-5FB7-49A7-BF24-7EC55AB1C41F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F19FF6C-52F0-49F1-A1F9-596EC24E751F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C10D5A-9D7A-4BC9-8F64-DAB3CB283E6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99A4AC1-DB3D-433A-B640-34F34DB9A35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C187-05A0-495B-AF60-25EE48A0E688}"/>
              </a:ext>
            </a:extLst>
          </p:cNvPr>
          <p:cNvSpPr txBox="1"/>
          <p:nvPr userDrawn="1"/>
        </p:nvSpPr>
        <p:spPr>
          <a:xfrm>
            <a:off x="810000" y="6356351"/>
            <a:ext cx="5530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Agreement number – 2018 – 3234 / 001 – 001 </a:t>
            </a:r>
          </a:p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Project reference number – 598719-EPP-1-2018-1-MK-EPPKA2-CBHE-JP</a:t>
            </a:r>
            <a:endParaRPr lang="mk-MK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General information about course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90688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Title of the course</a:t>
            </a:r>
            <a:r>
              <a:rPr lang="bs-Latn-BA" b="1" dirty="0"/>
              <a:t>: </a:t>
            </a:r>
            <a:r>
              <a:rPr lang="en-US" b="1" dirty="0"/>
              <a:t>Geotechnical Engineering in Urban Environment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de-AT" b="1" dirty="0"/>
              <a:t>DI Zlatko Dzanic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Institution</a:t>
            </a:r>
            <a:r>
              <a:rPr lang="bs-Latn-BA" b="1" dirty="0"/>
              <a:t>: </a:t>
            </a:r>
            <a:r>
              <a:rPr lang="de-AT" b="1" dirty="0"/>
              <a:t>Keller Grundbau GmbH, Vienna, Austria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E-mail</a:t>
            </a:r>
            <a:r>
              <a:rPr lang="bs-Latn-BA" b="1" dirty="0"/>
              <a:t>: </a:t>
            </a:r>
            <a:r>
              <a:rPr lang="de-AT" b="1" dirty="0"/>
              <a:t>dzanic_z@yahoo.com</a:t>
            </a:r>
            <a:endParaRPr lang="en-US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440D22B2-2F83-41E3-9402-70FCAF97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95" y="4236096"/>
            <a:ext cx="3114822" cy="1880574"/>
          </a:xfrm>
          <a:prstGeom prst="rect">
            <a:avLst/>
          </a:prstGeom>
        </p:spPr>
      </p:pic>
      <p:pic>
        <p:nvPicPr>
          <p:cNvPr id="5" name="Grafik 10">
            <a:extLst>
              <a:ext uri="{FF2B5EF4-FFF2-40B4-BE49-F238E27FC236}">
                <a16:creationId xmlns:a16="http://schemas.microsoft.com/office/drawing/2014/main" id="{A731C61F-C941-4113-96B7-B09130721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424723" y="4236097"/>
            <a:ext cx="3024382" cy="1880574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85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537619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Introduction to geotechnical engineering in urban environment with real-life examples. </a:t>
            </a:r>
            <a:endParaRPr lang="bs-Latn-BA" dirty="0"/>
          </a:p>
          <a:p>
            <a:r>
              <a:rPr lang="en-US" dirty="0"/>
              <a:t>Design of standard pile wall supporting systems and innovations in implementation of jet grouting solutions. </a:t>
            </a:r>
            <a:endParaRPr lang="bs-Latn-BA" dirty="0"/>
          </a:p>
          <a:p>
            <a:pPr>
              <a:lnSpc>
                <a:spcPct val="150000"/>
              </a:lnSpc>
            </a:pPr>
            <a:r>
              <a:rPr lang="en-US" dirty="0"/>
              <a:t>Standard calculation methods and numerical modeling utilizing </a:t>
            </a:r>
            <a:r>
              <a:rPr lang="en-US" dirty="0" err="1"/>
              <a:t>Plaxis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Calculation of wall horizontal deflections, vertical settlements and overall system stability. </a:t>
            </a:r>
          </a:p>
          <a:p>
            <a:pPr>
              <a:lnSpc>
                <a:spcPct val="150000"/>
              </a:lnSpc>
            </a:pPr>
            <a:r>
              <a:rPr lang="en-US" dirty="0"/>
              <a:t>Design of various anchoring systems, technical aspects of groundwater management. </a:t>
            </a: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2980841B-F0ED-4F46-947A-6CDD51A7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195" y="1736004"/>
            <a:ext cx="2612571" cy="2533891"/>
          </a:xfrm>
          <a:prstGeom prst="rect">
            <a:avLst/>
          </a:prstGeom>
        </p:spPr>
      </p:pic>
      <p:pic>
        <p:nvPicPr>
          <p:cNvPr id="6" name="Grafik 1">
            <a:extLst>
              <a:ext uri="{FF2B5EF4-FFF2-40B4-BE49-F238E27FC236}">
                <a16:creationId xmlns:a16="http://schemas.microsoft.com/office/drawing/2014/main" id="{821DD9A3-95CD-42AE-A98C-D6590D43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96" y="4433816"/>
            <a:ext cx="2746066" cy="19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Target group/Learners profile</a:t>
            </a:r>
          </a:p>
          <a:p>
            <a:pPr>
              <a:spcAft>
                <a:spcPts val="1200"/>
              </a:spcAft>
            </a:pPr>
            <a:r>
              <a:rPr lang="en-US" dirty="0"/>
              <a:t>Engineers from praxis,</a:t>
            </a:r>
          </a:p>
          <a:p>
            <a:pPr>
              <a:spcAft>
                <a:spcPts val="1200"/>
              </a:spcAft>
            </a:pPr>
            <a:r>
              <a:rPr lang="de-AT" dirty="0" err="1"/>
              <a:t>Students</a:t>
            </a:r>
            <a:r>
              <a:rPr lang="de-AT" dirty="0"/>
              <a:t>: Bachelor, </a:t>
            </a:r>
            <a:r>
              <a:rPr lang="bs-Latn-BA" dirty="0"/>
              <a:t>M</a:t>
            </a:r>
            <a:r>
              <a:rPr lang="en-US" dirty="0"/>
              <a:t>aster, PhD </a:t>
            </a:r>
          </a:p>
          <a:p>
            <a:pPr>
              <a:spcAft>
                <a:spcPts val="1200"/>
              </a:spcAft>
            </a:pPr>
            <a:r>
              <a:rPr lang="en-US" dirty="0"/>
              <a:t>Designers</a:t>
            </a:r>
            <a:r>
              <a:rPr lang="bs-Latn-BA" dirty="0"/>
              <a:t>,</a:t>
            </a:r>
            <a:r>
              <a:rPr lang="en-US" dirty="0"/>
              <a:t> geotechnical or site engineers  with interest in solving of urban excavation problems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Pre</a:t>
            </a:r>
            <a:r>
              <a:rPr lang="en-GB" b="1" dirty="0"/>
              <a:t>requisites (required pre-knowledge and experiences)</a:t>
            </a:r>
            <a:endParaRPr lang="bs-Latn-BA" b="1" dirty="0"/>
          </a:p>
          <a:p>
            <a:pPr>
              <a:spcAft>
                <a:spcPts val="1200"/>
              </a:spcAft>
            </a:pPr>
            <a:r>
              <a:rPr lang="en-US" dirty="0"/>
              <a:t>Basics of soil mechanics and geotechnical structural design</a:t>
            </a:r>
          </a:p>
          <a:p>
            <a:pPr>
              <a:spcAft>
                <a:spcPts val="1200"/>
              </a:spcAft>
            </a:pPr>
            <a:r>
              <a:rPr lang="en-US" dirty="0"/>
              <a:t>Elementary knowledge in design/construction of excavation pits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Learning outcomes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3599813"/>
          </a:xfrm>
        </p:spPr>
        <p:txBody>
          <a:bodyPr>
            <a:normAutofit/>
          </a:bodyPr>
          <a:lstStyle/>
          <a:p>
            <a:endParaRPr lang="bs-Latn-BA" dirty="0"/>
          </a:p>
          <a:p>
            <a:pPr>
              <a:lnSpc>
                <a:spcPct val="150000"/>
              </a:lnSpc>
            </a:pPr>
            <a:r>
              <a:rPr lang="en-US" dirty="0"/>
              <a:t>Learning the engineering techniques required for successful design of excavation pits in an urban environment. </a:t>
            </a:r>
          </a:p>
          <a:p>
            <a:pPr>
              <a:lnSpc>
                <a:spcPct val="150000"/>
              </a:lnSpc>
            </a:pPr>
            <a:r>
              <a:rPr lang="en-US" dirty="0"/>
              <a:t>Introduction to advanced modeling for research purposes.</a:t>
            </a:r>
          </a:p>
          <a:p>
            <a:pPr>
              <a:lnSpc>
                <a:spcPct val="150000"/>
              </a:lnSpc>
            </a:pPr>
            <a:r>
              <a:rPr lang="en-US" dirty="0"/>
              <a:t>Lessons learned from real projects.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Understanding  challenges and need for innovations. </a:t>
            </a:r>
          </a:p>
        </p:txBody>
      </p:sp>
    </p:spTree>
    <p:extLst>
      <p:ext uri="{BB962C8B-B14F-4D97-AF65-F5344CB8AC3E}">
        <p14:creationId xmlns:p14="http://schemas.microsoft.com/office/powerpoint/2010/main" val="982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Training and learning 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bs-Latn-BA" dirty="0"/>
          </a:p>
          <a:p>
            <a:pPr>
              <a:lnSpc>
                <a:spcPct val="150000"/>
              </a:lnSpc>
            </a:pPr>
            <a:r>
              <a:rPr lang="en-US" dirty="0"/>
              <a:t>Online lectures and discussions.</a:t>
            </a:r>
            <a:endParaRPr lang="bs-Latn-BA" dirty="0"/>
          </a:p>
          <a:p>
            <a:pPr>
              <a:lnSpc>
                <a:spcPct val="150000"/>
              </a:lnSpc>
            </a:pPr>
            <a:r>
              <a:rPr lang="en-US" dirty="0"/>
              <a:t>Individual research with examples.</a:t>
            </a:r>
            <a:endParaRPr lang="bs-Latn-BA" dirty="0"/>
          </a:p>
          <a:p>
            <a:pPr>
              <a:lnSpc>
                <a:spcPct val="150000"/>
              </a:lnSpc>
            </a:pPr>
            <a:r>
              <a:rPr lang="en-US" dirty="0"/>
              <a:t>Case studies .</a:t>
            </a:r>
          </a:p>
        </p:txBody>
      </p:sp>
    </p:spTree>
    <p:extLst>
      <p:ext uri="{BB962C8B-B14F-4D97-AF65-F5344CB8AC3E}">
        <p14:creationId xmlns:p14="http://schemas.microsoft.com/office/powerpoint/2010/main" val="34981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" id="{AE8E6D74-1B11-4748-AC68-BB99129FEB5C}" vid="{E67EB6DF-D0BA-494F-901D-824AB1914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KickOffMeeting_Template</Template>
  <TotalTime>41</TotalTime>
  <Words>226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1. General information about course</vt:lpstr>
      <vt:lpstr>2. Description of the course </vt:lpstr>
      <vt:lpstr>3. Target group and prerequisites</vt:lpstr>
      <vt:lpstr>4. Learning outcomes</vt:lpstr>
      <vt:lpstr>5. Training and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Churilov</dc:creator>
  <cp:lastModifiedBy>Adis Skejic</cp:lastModifiedBy>
  <cp:revision>244</cp:revision>
  <dcterms:created xsi:type="dcterms:W3CDTF">2019-03-19T11:49:48Z</dcterms:created>
  <dcterms:modified xsi:type="dcterms:W3CDTF">2020-06-10T09:46:00Z</dcterms:modified>
</cp:coreProperties>
</file>