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295" r:id="rId3"/>
    <p:sldId id="296" r:id="rId4"/>
    <p:sldId id="297" r:id="rId5"/>
    <p:sldId id="298" r:id="rId6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0182" autoAdjust="0"/>
  </p:normalViewPr>
  <p:slideViewPr>
    <p:cSldViewPr snapToGrid="0">
      <p:cViewPr varScale="1">
        <p:scale>
          <a:sx n="105" d="100"/>
          <a:sy n="105" d="100"/>
        </p:scale>
        <p:origin x="17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1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BB5A9053-76C0-45A4-82CA-CAD734D878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ALLRR&amp;D Kick Off Meeting, Skopje, 24-25 January 2019</a:t>
            </a:r>
            <a:endParaRPr lang="mk-MK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08244283-85F0-4C47-91D3-FF33A1BFB3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388C1-6070-4FC8-8295-DFD3F8891E99}" type="datetimeFigureOut">
              <a:rPr lang="mk-MK" smtClean="0"/>
              <a:t>03.06.2020</a:t>
            </a:fld>
            <a:endParaRPr lang="mk-MK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94F6765-E022-4DD9-9FD1-9C72BE47B1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6F23405-2F9B-4729-BB57-5261553F97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372FB-0475-4997-A0F8-C31C189C59D7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779050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ALLRR&amp;D Kick Off Meeting, Skopje, 24-25 January 2019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A6EA6-7FE7-41A5-AA5E-C4E329B4BC67}" type="datetimeFigureOut">
              <a:rPr lang="mk-MK" smtClean="0"/>
              <a:t>03.06.2020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E93D2-C23D-41D9-A79B-B555DEF57B70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9226970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95A3AFB-1D62-47FE-9C85-2FB0E95D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sp>
        <p:nvSpPr>
          <p:cNvPr id="16" name="Subtitle 2">
            <a:extLst>
              <a:ext uri="{FF2B5EF4-FFF2-40B4-BE49-F238E27FC236}">
                <a16:creationId xmlns="" xmlns:a16="http://schemas.microsoft.com/office/drawing/2014/main" id="{704035AD-F711-483A-A8E2-F4068892FF9E}"/>
              </a:ext>
            </a:extLst>
          </p:cNvPr>
          <p:cNvSpPr txBox="1">
            <a:spLocks/>
          </p:cNvSpPr>
          <p:nvPr userDrawn="1"/>
        </p:nvSpPr>
        <p:spPr>
          <a:xfrm>
            <a:off x="1143000" y="2848254"/>
            <a:ext cx="6858000" cy="36512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500" dirty="0" smtClean="0"/>
              <a:t>Template</a:t>
            </a:r>
            <a:r>
              <a:rPr lang="en-GB" sz="1500" baseline="0" dirty="0" smtClean="0"/>
              <a:t> for </a:t>
            </a:r>
            <a:r>
              <a:rPr lang="en-US" sz="1500" dirty="0" smtClean="0"/>
              <a:t>LLL Courses</a:t>
            </a:r>
            <a:endParaRPr lang="mk-MK" sz="1500" dirty="0"/>
          </a:p>
        </p:txBody>
      </p:sp>
      <p:sp>
        <p:nvSpPr>
          <p:cNvPr id="21" name="Text Placeholder 20">
            <a:extLst>
              <a:ext uri="{FF2B5EF4-FFF2-40B4-BE49-F238E27FC236}">
                <a16:creationId xmlns="" xmlns:a16="http://schemas.microsoft.com/office/drawing/2014/main" id="{8FA28686-2554-4068-8953-C5E69ADF93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4442908"/>
            <a:ext cx="6858000" cy="428115"/>
          </a:xfrm>
        </p:spPr>
        <p:txBody>
          <a:bodyPr/>
          <a:lstStyle>
            <a:lvl1pPr marL="0" indent="0">
              <a:buNone/>
              <a:defRPr sz="2100"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Presenter:</a:t>
            </a:r>
            <a:endParaRPr lang="mk-MK" dirty="0"/>
          </a:p>
        </p:txBody>
      </p:sp>
      <p:sp>
        <p:nvSpPr>
          <p:cNvPr id="24" name="Text Placeholder 20">
            <a:extLst>
              <a:ext uri="{FF2B5EF4-FFF2-40B4-BE49-F238E27FC236}">
                <a16:creationId xmlns="" xmlns:a16="http://schemas.microsoft.com/office/drawing/2014/main" id="{EB3EA063-D85A-4957-A4FD-DA8A9D575E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43000" y="5080256"/>
            <a:ext cx="6858000" cy="428115"/>
          </a:xfrm>
        </p:spPr>
        <p:txBody>
          <a:bodyPr>
            <a:normAutofit/>
          </a:bodyPr>
          <a:lstStyle>
            <a:lvl1pPr marL="0" indent="0">
              <a:buNone/>
              <a:defRPr sz="1800" b="0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University/Organization:</a:t>
            </a:r>
            <a:endParaRPr lang="mk-MK" dirty="0"/>
          </a:p>
        </p:txBody>
      </p:sp>
      <p:pic>
        <p:nvPicPr>
          <p:cNvPr id="27" name="Picture 26">
            <a:extLst>
              <a:ext uri="{FF2B5EF4-FFF2-40B4-BE49-F238E27FC236}">
                <a16:creationId xmlns="" xmlns:a16="http://schemas.microsoft.com/office/drawing/2014/main" id="{FEB8C196-A3DA-4EEA-81B0-F00A48C3C3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000" y="0"/>
            <a:ext cx="2700000" cy="791452"/>
          </a:xfrm>
          <a:prstGeom prst="rect">
            <a:avLst/>
          </a:prstGeom>
        </p:spPr>
      </p:pic>
      <p:pic>
        <p:nvPicPr>
          <p:cNvPr id="8" name="Picture 2" descr="C:\Users\DELL\Downloads\All4R&amp;amp;D_logo.png">
            <a:extLst>
              <a:ext uri="{FF2B5EF4-FFF2-40B4-BE49-F238E27FC236}">
                <a16:creationId xmlns="" xmlns:a16="http://schemas.microsoft.com/office/drawing/2014/main" id="{750B8549-E734-4F33-A865-41391EF069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083139" y="703349"/>
            <a:ext cx="6977722" cy="13176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979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68587E-D955-4489-BDCB-63FF22046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5999"/>
            <a:ext cx="7886700" cy="9346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66B719B-B8EB-4993-8318-FFE141B2D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825625"/>
            <a:ext cx="78867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7F06845-838A-48EB-9B87-713A2C730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="" xmlns:a16="http://schemas.microsoft.com/office/drawing/2014/main" id="{08C25E0F-5786-4256-B5D8-932BC7F2B575}"/>
              </a:ext>
            </a:extLst>
          </p:cNvPr>
          <p:cNvGrpSpPr/>
          <p:nvPr userDrawn="1"/>
        </p:nvGrpSpPr>
        <p:grpSpPr>
          <a:xfrm>
            <a:off x="0" y="756000"/>
            <a:ext cx="81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="" xmlns:a16="http://schemas.microsoft.com/office/drawing/2014/main" id="{20859BBB-A017-49FF-AF1B-84E3675A8A11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="" xmlns:a16="http://schemas.microsoft.com/office/drawing/2014/main" id="{AC5B713B-5567-4373-A85B-6026BC93B38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="" xmlns:a16="http://schemas.microsoft.com/office/drawing/2014/main" id="{CA7D2ABB-6CDB-4DF5-A18C-0828D2D3E5A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="" xmlns:a16="http://schemas.microsoft.com/office/drawing/2014/main" id="{6613B345-01BF-474F-8219-D123A14B8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000" y="91309"/>
            <a:ext cx="3050299" cy="576000"/>
          </a:xfrm>
          <a:prstGeom prst="rect">
            <a:avLst/>
          </a:prstGeom>
          <a:noFill/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BED27601-0623-429F-B57C-CA372A7F7E2E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6466247" y="51238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19115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25638D-B17B-4A61-BE28-1391E00A4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6544"/>
            <a:ext cx="78867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6563752-7211-4DD0-B8FD-C0074E66F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000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C8396FD-551E-4DB2-95E0-0F6A7743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02668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C5D9D57-EBE2-4392-99AD-CAFC2EE28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8" name="squares">
            <a:extLst>
              <a:ext uri="{FF2B5EF4-FFF2-40B4-BE49-F238E27FC236}">
                <a16:creationId xmlns="" xmlns:a16="http://schemas.microsoft.com/office/drawing/2014/main" id="{36EF0EBC-BD60-48F9-BAE4-9B6108BBE477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9" name="Rounded Rectangle 7">
              <a:extLst>
                <a:ext uri="{FF2B5EF4-FFF2-40B4-BE49-F238E27FC236}">
                  <a16:creationId xmlns="" xmlns:a16="http://schemas.microsoft.com/office/drawing/2014/main" id="{86D8FB4D-FE85-4AC7-9680-1D96B37AC8CB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ed Rectangle 8">
              <a:extLst>
                <a:ext uri="{FF2B5EF4-FFF2-40B4-BE49-F238E27FC236}">
                  <a16:creationId xmlns="" xmlns:a16="http://schemas.microsoft.com/office/drawing/2014/main" id="{A437606E-0DD1-4C5B-834B-76F95576DFCC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1" name="Round Same Side Corner Rectangle 9">
              <a:extLst>
                <a:ext uri="{FF2B5EF4-FFF2-40B4-BE49-F238E27FC236}">
                  <a16:creationId xmlns="" xmlns:a16="http://schemas.microsoft.com/office/drawing/2014/main" id="{E1B658AD-4898-49C5-8F01-99CD6E93070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5" name="Picture 2" descr="C:\Users\DELL\Downloads\All4R&amp;amp;D_logo.png">
            <a:extLst>
              <a:ext uri="{FF2B5EF4-FFF2-40B4-BE49-F238E27FC236}">
                <a16:creationId xmlns="" xmlns:a16="http://schemas.microsoft.com/office/drawing/2014/main" id="{43148599-8377-4C18-B180-5954E1FD26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000" y="91309"/>
            <a:ext cx="3050299" cy="576000"/>
          </a:xfrm>
          <a:prstGeom prst="rect">
            <a:avLst/>
          </a:prstGeom>
          <a:noFill/>
        </p:spPr>
      </p:pic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0C8F7F37-EA84-4350-BBCA-63F1F6BFA34D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6466247" y="51238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13911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6ACA2E-2E8C-495F-BF57-6EC9C0F37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6544"/>
            <a:ext cx="7886700" cy="93414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mk-MK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65A5086-01C1-45EA-A843-12F127251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000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F2CA437-CC04-4C74-A345-60B7AD9AA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000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4DA6A87-ECCB-4EE4-9A57-A94CAA361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10928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08ED7A6-6F7F-4C65-BB3A-F44CB3C55D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10928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A5A8863-508E-4923-BC5C-D32BA588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10" name="squares">
            <a:extLst>
              <a:ext uri="{FF2B5EF4-FFF2-40B4-BE49-F238E27FC236}">
                <a16:creationId xmlns="" xmlns:a16="http://schemas.microsoft.com/office/drawing/2014/main" id="{0A6BDFBA-1E89-47F3-9A38-7986FA2EFAC7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11" name="Rounded Rectangle 7">
              <a:extLst>
                <a:ext uri="{FF2B5EF4-FFF2-40B4-BE49-F238E27FC236}">
                  <a16:creationId xmlns="" xmlns:a16="http://schemas.microsoft.com/office/drawing/2014/main" id="{95DEB342-75AA-44DE-902D-9ECF879A306D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2" name="Rounded Rectangle 8">
              <a:extLst>
                <a:ext uri="{FF2B5EF4-FFF2-40B4-BE49-F238E27FC236}">
                  <a16:creationId xmlns="" xmlns:a16="http://schemas.microsoft.com/office/drawing/2014/main" id="{5FC02211-52EF-470A-9110-C79DE0D512AE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3" name="Round Same Side Corner Rectangle 9">
              <a:extLst>
                <a:ext uri="{FF2B5EF4-FFF2-40B4-BE49-F238E27FC236}">
                  <a16:creationId xmlns="" xmlns:a16="http://schemas.microsoft.com/office/drawing/2014/main" id="{EE4F6A8F-A1F4-47B6-A017-5A05DBA2A7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7" name="Picture 2" descr="C:\Users\DELL\Downloads\All4R&amp;amp;D_logo.png">
            <a:extLst>
              <a:ext uri="{FF2B5EF4-FFF2-40B4-BE49-F238E27FC236}">
                <a16:creationId xmlns="" xmlns:a16="http://schemas.microsoft.com/office/drawing/2014/main" id="{AA9E0EE7-1480-4F32-935E-70DE26C56F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000" y="91309"/>
            <a:ext cx="3050299" cy="576000"/>
          </a:xfrm>
          <a:prstGeom prst="rect">
            <a:avLst/>
          </a:prstGeom>
          <a:noFill/>
        </p:spPr>
      </p:pic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EB399F0E-AC92-44B0-A853-5D77B410B5FB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6466247" y="51238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870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4C71A8-C980-417E-AAAE-BFEC6FAC7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6544"/>
            <a:ext cx="78867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38D5C2A-0CB8-460B-8363-414116778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6" name="squares">
            <a:extLst>
              <a:ext uri="{FF2B5EF4-FFF2-40B4-BE49-F238E27FC236}">
                <a16:creationId xmlns="" xmlns:a16="http://schemas.microsoft.com/office/drawing/2014/main" id="{863B4A8C-EB25-467C-8F7A-B0E073312B91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7" name="Rounded Rectangle 7">
              <a:extLst>
                <a:ext uri="{FF2B5EF4-FFF2-40B4-BE49-F238E27FC236}">
                  <a16:creationId xmlns="" xmlns:a16="http://schemas.microsoft.com/office/drawing/2014/main" id="{84B2C8E6-7FBE-496D-B6E1-8B7E8E34CC86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8" name="Rounded Rectangle 8">
              <a:extLst>
                <a:ext uri="{FF2B5EF4-FFF2-40B4-BE49-F238E27FC236}">
                  <a16:creationId xmlns="" xmlns:a16="http://schemas.microsoft.com/office/drawing/2014/main" id="{DF0CB558-E354-4B21-AF51-26B58DEBD81B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 Same Side Corner Rectangle 9">
              <a:extLst>
                <a:ext uri="{FF2B5EF4-FFF2-40B4-BE49-F238E27FC236}">
                  <a16:creationId xmlns="" xmlns:a16="http://schemas.microsoft.com/office/drawing/2014/main" id="{5FC5A36C-E761-4AB7-ADA3-38DB03A7D5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="" xmlns:a16="http://schemas.microsoft.com/office/drawing/2014/main" id="{143632D6-D46A-401B-B2AE-C9CDC17FB9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000" y="91309"/>
            <a:ext cx="3050299" cy="576000"/>
          </a:xfrm>
          <a:prstGeom prst="rect">
            <a:avLst/>
          </a:prstGeom>
          <a:noFill/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64C402B5-5C67-4260-94A3-9E429F0B373F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6466247" y="51238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6065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2885E43-A26E-4349-AC5E-557E7E9F1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0EF0E7F-A08C-4813-A684-245A657E3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000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E0C9918-4525-4851-957B-A1215D9A0C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="" xmlns:a16="http://schemas.microsoft.com/office/drawing/2014/main" id="{4011F226-5FB7-49A7-BF24-7EC55AB1C41F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="" xmlns:a16="http://schemas.microsoft.com/office/drawing/2014/main" id="{6F19FF6C-52F0-49F1-A1F9-596EC24E751F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="" xmlns:a16="http://schemas.microsoft.com/office/drawing/2014/main" id="{2AC10D5A-9D7A-4BC9-8F64-DAB3CB283E6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="" xmlns:a16="http://schemas.microsoft.com/office/drawing/2014/main" id="{499A4AC1-DB3D-433A-B640-34F34DB9A35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AF05C187-05A0-495B-AF60-25EE48A0E688}"/>
              </a:ext>
            </a:extLst>
          </p:cNvPr>
          <p:cNvSpPr txBox="1"/>
          <p:nvPr userDrawn="1"/>
        </p:nvSpPr>
        <p:spPr>
          <a:xfrm>
            <a:off x="810000" y="6356351"/>
            <a:ext cx="553028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Agreement number – 2018 – 3234 / 001 – 001 </a:t>
            </a:r>
          </a:p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Project reference number – 598719-EPP-1-2018-1-MK-EPPKA2-CBHE-JP</a:t>
            </a:r>
            <a:endParaRPr lang="mk-MK" sz="75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87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1. General information about course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690688"/>
            <a:ext cx="7886700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b="1" dirty="0" smtClean="0"/>
              <a:t>Title of the course</a:t>
            </a:r>
            <a:r>
              <a:rPr lang="bs-Latn-BA" b="1" dirty="0" smtClean="0"/>
              <a:t>: </a:t>
            </a:r>
            <a:r>
              <a:rPr lang="bs-Latn-BA" b="1" dirty="0" err="1" smtClean="0"/>
              <a:t>Seismic</a:t>
            </a:r>
            <a:r>
              <a:rPr lang="bs-Latn-BA" b="1" dirty="0" smtClean="0"/>
              <a:t> </a:t>
            </a:r>
            <a:r>
              <a:rPr lang="bs-Latn-BA" b="1" dirty="0" err="1" smtClean="0"/>
              <a:t>Resistant</a:t>
            </a:r>
            <a:r>
              <a:rPr lang="bs-Latn-BA" b="1" dirty="0" smtClean="0"/>
              <a:t> </a:t>
            </a:r>
            <a:r>
              <a:rPr lang="bs-Latn-BA" b="1" dirty="0" err="1" smtClean="0"/>
              <a:t>Design</a:t>
            </a:r>
            <a:endParaRPr lang="en-GB" b="1" dirty="0" smtClean="0"/>
          </a:p>
          <a:p>
            <a:pPr marL="0" indent="0">
              <a:spcAft>
                <a:spcPts val="1200"/>
              </a:spcAft>
              <a:buNone/>
            </a:pPr>
            <a:endParaRPr lang="en-GB" dirty="0" smtClean="0"/>
          </a:p>
          <a:p>
            <a:pPr>
              <a:spcAft>
                <a:spcPts val="1200"/>
              </a:spcAft>
            </a:pPr>
            <a:r>
              <a:rPr lang="en-GB" b="1" dirty="0" smtClean="0"/>
              <a:t>Professor</a:t>
            </a:r>
            <a:r>
              <a:rPr lang="bs-Latn-BA" b="1" dirty="0" smtClean="0"/>
              <a:t> Mustafa Hrasnica</a:t>
            </a:r>
            <a:endParaRPr lang="en-GB" b="1" dirty="0" smtClean="0"/>
          </a:p>
          <a:p>
            <a:pPr>
              <a:spcAft>
                <a:spcPts val="1200"/>
              </a:spcAft>
            </a:pPr>
            <a:r>
              <a:rPr lang="en-GB" b="1" dirty="0" smtClean="0"/>
              <a:t>Institution</a:t>
            </a:r>
            <a:r>
              <a:rPr lang="bs-Latn-BA" b="1" dirty="0" smtClean="0"/>
              <a:t>: University of Sarajevo, </a:t>
            </a:r>
            <a:r>
              <a:rPr lang="bs-Latn-BA" b="1" dirty="0" err="1" smtClean="0"/>
              <a:t>Faculty</a:t>
            </a:r>
            <a:r>
              <a:rPr lang="bs-Latn-BA" b="1" dirty="0" smtClean="0"/>
              <a:t> of Civil Engineering</a:t>
            </a:r>
            <a:endParaRPr lang="en-GB" b="1" dirty="0" smtClean="0"/>
          </a:p>
          <a:p>
            <a:pPr>
              <a:spcAft>
                <a:spcPts val="1200"/>
              </a:spcAft>
            </a:pPr>
            <a:r>
              <a:rPr lang="en-GB" b="1" dirty="0" smtClean="0"/>
              <a:t>E-mail</a:t>
            </a:r>
            <a:r>
              <a:rPr lang="bs-Latn-BA" b="1" dirty="0" smtClean="0"/>
              <a:t>: hrasnica@</a:t>
            </a:r>
            <a:r>
              <a:rPr lang="bs-Latn-BA" b="1" dirty="0" err="1" smtClean="0"/>
              <a:t>bih.net.ba</a:t>
            </a:r>
            <a:endParaRPr lang="en-US" b="1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859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2. Description of the course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750663"/>
            <a:ext cx="7886700" cy="4351338"/>
          </a:xfrm>
        </p:spPr>
        <p:txBody>
          <a:bodyPr>
            <a:normAutofit/>
          </a:bodyPr>
          <a:lstStyle/>
          <a:p>
            <a:r>
              <a:rPr lang="en-GB" dirty="0"/>
              <a:t>Introduction. Examples and discussion of damages due to the earthquakes. Basic seismological terms </a:t>
            </a:r>
            <a:endParaRPr lang="bs-Latn-BA" dirty="0"/>
          </a:p>
          <a:p>
            <a:r>
              <a:rPr lang="en-GB" dirty="0"/>
              <a:t>Response spectra, elastic and design acceleration spectra. Ductility and capacity, energy dissipation, behaviour factor.</a:t>
            </a:r>
            <a:endParaRPr lang="bs-Latn-BA" dirty="0"/>
          </a:p>
          <a:p>
            <a:r>
              <a:rPr lang="en-GB" dirty="0"/>
              <a:t>Earthquake resistant design of buildings. Regular design according to EC8. Structural systems: frames, walls, masonry structures. Design of buildings, global layout of building in plan, layout in height, foundations, joints.</a:t>
            </a:r>
            <a:endParaRPr lang="bs-Latn-BA" dirty="0"/>
          </a:p>
          <a:p>
            <a:r>
              <a:rPr lang="en-GB" dirty="0"/>
              <a:t>Seismic analysis methods. Structural modelling. Static and dynamic analysis, linear and nonlinear approach.</a:t>
            </a:r>
            <a:endParaRPr lang="bs-Latn-BA" dirty="0"/>
          </a:p>
          <a:p>
            <a:r>
              <a:rPr lang="en-GB" dirty="0"/>
              <a:t>Capacity design. Basic principles, plastic mechanism, capacity of structural elements, shear forces in capacity design. Structural design and detailing with emphasis on reinforced concrete structures.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757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3. Target group </a:t>
            </a:r>
            <a:r>
              <a:rPr lang="en-GB" b="1" dirty="0"/>
              <a:t>and </a:t>
            </a:r>
            <a:r>
              <a:rPr lang="en-GB" b="1" dirty="0" smtClean="0"/>
              <a:t>prerequisites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750663"/>
            <a:ext cx="7886700" cy="4351338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Target group/Learners profile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Engineers from praxis,</a:t>
            </a:r>
          </a:p>
          <a:p>
            <a:pPr>
              <a:spcAft>
                <a:spcPts val="1200"/>
              </a:spcAft>
            </a:pPr>
            <a:r>
              <a:rPr lang="bs-Latn-BA" dirty="0" smtClean="0"/>
              <a:t>M</a:t>
            </a:r>
            <a:r>
              <a:rPr lang="en-US" dirty="0" smtClean="0"/>
              <a:t>aster students </a:t>
            </a:r>
            <a:r>
              <a:rPr lang="bs-Latn-BA" dirty="0" smtClean="0"/>
              <a:t>in </a:t>
            </a:r>
            <a:r>
              <a:rPr lang="en-US" dirty="0" smtClean="0"/>
              <a:t>different </a:t>
            </a:r>
            <a:r>
              <a:rPr lang="en-US" dirty="0" smtClean="0"/>
              <a:t>fields of civil engineering and architecture, </a:t>
            </a:r>
          </a:p>
          <a:p>
            <a:pPr>
              <a:spcAft>
                <a:spcPts val="1200"/>
              </a:spcAft>
            </a:pPr>
            <a:r>
              <a:rPr lang="bs-Latn-BA" dirty="0" smtClean="0"/>
              <a:t>B</a:t>
            </a:r>
            <a:r>
              <a:rPr lang="en-US" dirty="0" err="1" smtClean="0"/>
              <a:t>uilding</a:t>
            </a:r>
            <a:r>
              <a:rPr lang="en-US" dirty="0" smtClean="0"/>
              <a:t>-designers</a:t>
            </a:r>
            <a:r>
              <a:rPr lang="bs-Latn-BA" dirty="0" smtClean="0"/>
              <a:t>,</a:t>
            </a:r>
            <a:r>
              <a:rPr lang="en-US" dirty="0" smtClean="0"/>
              <a:t> architects or other engineers having interest in structural system </a:t>
            </a:r>
            <a:r>
              <a:rPr lang="en-US" dirty="0" smtClean="0"/>
              <a:t>design</a:t>
            </a:r>
            <a:r>
              <a:rPr lang="bs-Latn-BA" dirty="0" smtClean="0"/>
              <a:t>.</a:t>
            </a:r>
            <a:endParaRPr lang="en-US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US" b="1" dirty="0" smtClean="0"/>
              <a:t>Pre</a:t>
            </a:r>
            <a:r>
              <a:rPr lang="en-GB" b="1" dirty="0" smtClean="0"/>
              <a:t>requisites (required pre-knowledge and experiences)</a:t>
            </a:r>
            <a:endParaRPr lang="bs-Latn-BA" b="1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Dynamics of Structures,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Knowledge and experience in design of concrete and masonry </a:t>
            </a:r>
            <a:r>
              <a:rPr lang="en-US" dirty="0" smtClean="0"/>
              <a:t>structures</a:t>
            </a:r>
            <a:r>
              <a:rPr lang="bs-Latn-BA" dirty="0" smtClean="0"/>
              <a:t>.</a:t>
            </a:r>
            <a:endParaRPr lang="en-US" dirty="0" smtClean="0"/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858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4. </a:t>
            </a:r>
            <a:r>
              <a:rPr lang="en-GB" b="1" dirty="0"/>
              <a:t>Learning </a:t>
            </a:r>
            <a:r>
              <a:rPr lang="en-GB" b="1" dirty="0" smtClean="0"/>
              <a:t>outcomes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750663"/>
            <a:ext cx="7886700" cy="4351338"/>
          </a:xfrm>
        </p:spPr>
        <p:txBody>
          <a:bodyPr>
            <a:normAutofit/>
          </a:bodyPr>
          <a:lstStyle/>
          <a:p>
            <a:endParaRPr lang="bs-Latn-BA" dirty="0" smtClean="0"/>
          </a:p>
          <a:p>
            <a:r>
              <a:rPr lang="en-US" dirty="0" smtClean="0"/>
              <a:t>Understanding </a:t>
            </a:r>
            <a:r>
              <a:rPr lang="en-US" dirty="0"/>
              <a:t>and application of generally accepted seismic safety concept and rules for earthquake resistant design of buildings in accordance with modern technical codes and state of knowledge.</a:t>
            </a:r>
            <a:endParaRPr lang="bs-Latn-BA" dirty="0"/>
          </a:p>
          <a:p>
            <a:r>
              <a:rPr lang="en-US" dirty="0"/>
              <a:t>Capability to develop regular structural system of building and to perform contemporary seismic analysis. Application of capacity design approach.</a:t>
            </a:r>
            <a:endParaRPr lang="bs-Latn-B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05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5</a:t>
            </a:r>
            <a:r>
              <a:rPr lang="en-GB" b="1" dirty="0" smtClean="0"/>
              <a:t>. Training and learning methods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750663"/>
            <a:ext cx="7886700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endParaRPr lang="bs-Latn-BA" dirty="0" smtClean="0"/>
          </a:p>
          <a:p>
            <a:r>
              <a:rPr lang="en-US" dirty="0"/>
              <a:t>Online lectures and discussions.</a:t>
            </a:r>
            <a:endParaRPr lang="bs-Latn-BA" dirty="0"/>
          </a:p>
          <a:p>
            <a:r>
              <a:rPr lang="en-US" dirty="0"/>
              <a:t>Individual research.</a:t>
            </a:r>
            <a:endParaRPr lang="bs-Latn-BA" dirty="0"/>
          </a:p>
          <a:p>
            <a:r>
              <a:rPr lang="en-US" dirty="0"/>
              <a:t>Case study.</a:t>
            </a:r>
          </a:p>
        </p:txBody>
      </p:sp>
    </p:spTree>
    <p:extLst>
      <p:ext uri="{BB962C8B-B14F-4D97-AF65-F5344CB8AC3E}">
        <p14:creationId xmlns:p14="http://schemas.microsoft.com/office/powerpoint/2010/main" val="3498194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.pptx" id="{AE8E6D74-1B11-4748-AC68-BB99129FEB5C}" vid="{E67EB6DF-D0BA-494F-901D-824AB1914B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KickOffMeeting_Template</Template>
  <TotalTime>3853</TotalTime>
  <Words>291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1. General information about course</vt:lpstr>
      <vt:lpstr>2. Description of the course </vt:lpstr>
      <vt:lpstr>3. Target group and prerequisites</vt:lpstr>
      <vt:lpstr>4. Learning outcomes</vt:lpstr>
      <vt:lpstr>5. Training and learning methods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Sergey Churilov</dc:creator>
  <cp:lastModifiedBy>Mustafa Hrasnica</cp:lastModifiedBy>
  <cp:revision>236</cp:revision>
  <dcterms:created xsi:type="dcterms:W3CDTF">2019-03-19T11:49:48Z</dcterms:created>
  <dcterms:modified xsi:type="dcterms:W3CDTF">2020-06-03T09:54:00Z</dcterms:modified>
</cp:coreProperties>
</file>