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9" r:id="rId2"/>
    <p:sldId id="295" r:id="rId3"/>
    <p:sldId id="296" r:id="rId4"/>
    <p:sldId id="297" r:id="rId5"/>
    <p:sldId id="298" r:id="rId6"/>
  </p:sldIdLst>
  <p:sldSz cx="9144000" cy="6858000" type="screen4x3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0182" autoAdjust="0"/>
  </p:normalViewPr>
  <p:slideViewPr>
    <p:cSldViewPr snapToGrid="0">
      <p:cViewPr varScale="1">
        <p:scale>
          <a:sx n="103" d="100"/>
          <a:sy n="103" d="100"/>
        </p:scale>
        <p:origin x="17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1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5A9053-76C0-45A4-82CA-CAD734D878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ALLRR&amp;D Kick Off Meeting, Skopje, 24-25 January 2019</a:t>
            </a:r>
            <a:endParaRPr lang="mk-M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244283-85F0-4C47-91D3-FF33A1BFB3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388C1-6070-4FC8-8295-DFD3F8891E99}" type="datetimeFigureOut">
              <a:rPr lang="mk-MK" smtClean="0"/>
              <a:t>10.6.2020</a:t>
            </a:fld>
            <a:endParaRPr lang="mk-M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F6765-E022-4DD9-9FD1-9C72BE47B1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23405-2F9B-4729-BB57-5261553F97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372FB-0475-4997-A0F8-C31C189C59D7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779050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ALLRR&amp;D Kick Off Meeting, Skopje, 24-25 January 2019</a:t>
            </a: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A6EA6-7FE7-41A5-AA5E-C4E329B4BC67}" type="datetimeFigureOut">
              <a:rPr lang="mk-MK" smtClean="0"/>
              <a:t>10.6.2020</a:t>
            </a:fld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k-M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E93D2-C23D-41D9-A79B-B555DEF57B70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9226970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A3AFB-1D62-47FE-9C85-2FB0E95DF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490E-C77E-45A2-8F8B-78D05B0E4463}" type="slidenum">
              <a:rPr lang="mk-MK" smtClean="0"/>
              <a:t>‹#›</a:t>
            </a:fld>
            <a:endParaRPr lang="mk-MK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04035AD-F711-483A-A8E2-F4068892FF9E}"/>
              </a:ext>
            </a:extLst>
          </p:cNvPr>
          <p:cNvSpPr txBox="1">
            <a:spLocks/>
          </p:cNvSpPr>
          <p:nvPr userDrawn="1"/>
        </p:nvSpPr>
        <p:spPr>
          <a:xfrm>
            <a:off x="1143000" y="2848254"/>
            <a:ext cx="6858000" cy="3651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/>
              <a:t>Template</a:t>
            </a:r>
            <a:r>
              <a:rPr lang="en-GB" sz="1500" baseline="0" dirty="0"/>
              <a:t> for </a:t>
            </a:r>
            <a:r>
              <a:rPr lang="en-US" sz="1500" dirty="0"/>
              <a:t>LLL Courses</a:t>
            </a:r>
            <a:endParaRPr lang="mk-MK" sz="1500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FA28686-2554-4068-8953-C5E69ADF93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4442908"/>
            <a:ext cx="6858000" cy="428115"/>
          </a:xfrm>
        </p:spPr>
        <p:txBody>
          <a:bodyPr/>
          <a:lstStyle>
            <a:lvl1pPr marL="0" indent="0">
              <a:buNone/>
              <a:defRPr sz="2100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Presenter:</a:t>
            </a:r>
            <a:endParaRPr lang="mk-MK" dirty="0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EB3EA063-D85A-4957-A4FD-DA8A9D575E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3000" y="5080256"/>
            <a:ext cx="6858000" cy="428115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University/Organization:</a:t>
            </a:r>
            <a:endParaRPr lang="mk-MK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EB8C196-A3DA-4EEA-81B0-F00A48C3C3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000" y="0"/>
            <a:ext cx="2700000" cy="791452"/>
          </a:xfrm>
          <a:prstGeom prst="rect">
            <a:avLst/>
          </a:prstGeom>
        </p:spPr>
      </p:pic>
      <p:pic>
        <p:nvPicPr>
          <p:cNvPr id="8" name="Picture 2" descr="C:\Users\DELL\Downloads\All4R&amp;amp;D_logo.png">
            <a:extLst>
              <a:ext uri="{FF2B5EF4-FFF2-40B4-BE49-F238E27FC236}">
                <a16:creationId xmlns:a16="http://schemas.microsoft.com/office/drawing/2014/main" id="{750B8549-E734-4F33-A865-41391EF06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83139" y="703349"/>
            <a:ext cx="6977722" cy="1317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979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8587E-D955-4489-BDCB-63FF22046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55999"/>
            <a:ext cx="7886700" cy="9346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B719B-B8EB-4993-8318-FFE141B2D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06845-838A-48EB-9B87-713A2C73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490E-C77E-45A2-8F8B-78D05B0E4463}" type="slidenum">
              <a:rPr lang="mk-MK" smtClean="0"/>
              <a:t>‹#›</a:t>
            </a:fld>
            <a:endParaRPr lang="mk-MK"/>
          </a:p>
        </p:txBody>
      </p:sp>
      <p:grpSp>
        <p:nvGrpSpPr>
          <p:cNvPr id="7" name="squares">
            <a:extLst>
              <a:ext uri="{FF2B5EF4-FFF2-40B4-BE49-F238E27FC236}">
                <a16:creationId xmlns:a16="http://schemas.microsoft.com/office/drawing/2014/main" id="{08C25E0F-5786-4256-B5D8-932BC7F2B575}"/>
              </a:ext>
            </a:extLst>
          </p:cNvPr>
          <p:cNvGrpSpPr/>
          <p:nvPr userDrawn="1"/>
        </p:nvGrpSpPr>
        <p:grpSpPr>
          <a:xfrm>
            <a:off x="0" y="756000"/>
            <a:ext cx="810000" cy="540000"/>
            <a:chOff x="0" y="452558"/>
            <a:chExt cx="914400" cy="524182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0859BBB-A017-49FF-AF1B-84E3675A8A11}"/>
                </a:ext>
              </a:extLst>
            </p:cNvPr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C5B713B-5567-4373-A85B-6026BC93B38A}"/>
                </a:ext>
              </a:extLst>
            </p:cNvPr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0" name="Round Same Side Corner Rectangle 9">
              <a:extLst>
                <a:ext uri="{FF2B5EF4-FFF2-40B4-BE49-F238E27FC236}">
                  <a16:creationId xmlns:a16="http://schemas.microsoft.com/office/drawing/2014/main" id="{CA7D2ABB-6CDB-4DF5-A18C-0828D2D3E5A2}"/>
                </a:ext>
              </a:extLst>
            </p:cNvPr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pic>
        <p:nvPicPr>
          <p:cNvPr id="13" name="Picture 2" descr="C:\Users\DELL\Downloads\All4R&amp;amp;D_logo.png">
            <a:extLst>
              <a:ext uri="{FF2B5EF4-FFF2-40B4-BE49-F238E27FC236}">
                <a16:creationId xmlns:a16="http://schemas.microsoft.com/office/drawing/2014/main" id="{6613B345-01BF-474F-8219-D123A14B81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0000" y="91309"/>
            <a:ext cx="3050299" cy="576000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D27601-0623-429F-B57C-CA372A7F7E2E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4" t="10513" r="2317" b="10513"/>
          <a:stretch/>
        </p:blipFill>
        <p:spPr bwMode="auto">
          <a:xfrm>
            <a:off x="6466247" y="51238"/>
            <a:ext cx="2230453" cy="540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911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5638D-B17B-4A61-BE28-1391E00A4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56544"/>
            <a:ext cx="7886700" cy="9341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63752-7211-4DD0-B8FD-C0074E66F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396FD-551E-4DB2-95E0-0F6A77439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2668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D9D57-EBE2-4392-99AD-CAFC2EE28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490E-C77E-45A2-8F8B-78D05B0E4463}" type="slidenum">
              <a:rPr lang="mk-MK" smtClean="0"/>
              <a:t>‹#›</a:t>
            </a:fld>
            <a:endParaRPr lang="mk-MK"/>
          </a:p>
        </p:txBody>
      </p:sp>
      <p:grpSp>
        <p:nvGrpSpPr>
          <p:cNvPr id="8" name="squares">
            <a:extLst>
              <a:ext uri="{FF2B5EF4-FFF2-40B4-BE49-F238E27FC236}">
                <a16:creationId xmlns:a16="http://schemas.microsoft.com/office/drawing/2014/main" id="{36EF0EBC-BD60-48F9-BAE4-9B6108BBE477}"/>
              </a:ext>
            </a:extLst>
          </p:cNvPr>
          <p:cNvGrpSpPr/>
          <p:nvPr userDrawn="1"/>
        </p:nvGrpSpPr>
        <p:grpSpPr>
          <a:xfrm>
            <a:off x="0" y="756544"/>
            <a:ext cx="810000" cy="540000"/>
            <a:chOff x="0" y="452558"/>
            <a:chExt cx="914400" cy="524182"/>
          </a:xfrm>
        </p:grpSpPr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id="{86D8FB4D-FE85-4AC7-9680-1D96B37AC8CB}"/>
                </a:ext>
              </a:extLst>
            </p:cNvPr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A437606E-0DD1-4C5B-834B-76F95576DFCC}"/>
                </a:ext>
              </a:extLst>
            </p:cNvPr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1" name="Round Same Side Corner Rectangle 9">
              <a:extLst>
                <a:ext uri="{FF2B5EF4-FFF2-40B4-BE49-F238E27FC236}">
                  <a16:creationId xmlns:a16="http://schemas.microsoft.com/office/drawing/2014/main" id="{E1B658AD-4898-49C5-8F01-99CD6E930703}"/>
                </a:ext>
              </a:extLst>
            </p:cNvPr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pic>
        <p:nvPicPr>
          <p:cNvPr id="15" name="Picture 2" descr="C:\Users\DELL\Downloads\All4R&amp;amp;D_logo.png">
            <a:extLst>
              <a:ext uri="{FF2B5EF4-FFF2-40B4-BE49-F238E27FC236}">
                <a16:creationId xmlns:a16="http://schemas.microsoft.com/office/drawing/2014/main" id="{43148599-8377-4C18-B180-5954E1FD26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0000" y="91309"/>
            <a:ext cx="3050299" cy="576000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8F7F37-EA84-4350-BBCA-63F1F6BFA34D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4" t="10513" r="2317" b="10513"/>
          <a:stretch/>
        </p:blipFill>
        <p:spPr bwMode="auto">
          <a:xfrm>
            <a:off x="6466247" y="51238"/>
            <a:ext cx="2230453" cy="540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391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CA2E-2E8C-495F-BF57-6EC9C0F3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56544"/>
            <a:ext cx="7886700" cy="93414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mk-M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A5086-01C1-45EA-A843-12F127251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000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CA437-CC04-4C74-A345-60B7AD9AA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000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DA6A87-ECCB-4EE4-9A57-A94CAA361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10928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8ED7A6-6F7F-4C65-BB3A-F44CB3C55D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10928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A8863-508E-4923-BC5C-D32BA5885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490E-C77E-45A2-8F8B-78D05B0E4463}" type="slidenum">
              <a:rPr lang="mk-MK" smtClean="0"/>
              <a:t>‹#›</a:t>
            </a:fld>
            <a:endParaRPr lang="mk-MK"/>
          </a:p>
        </p:txBody>
      </p:sp>
      <p:grpSp>
        <p:nvGrpSpPr>
          <p:cNvPr id="10" name="squares">
            <a:extLst>
              <a:ext uri="{FF2B5EF4-FFF2-40B4-BE49-F238E27FC236}">
                <a16:creationId xmlns:a16="http://schemas.microsoft.com/office/drawing/2014/main" id="{0A6BDFBA-1E89-47F3-9A38-7986FA2EFAC7}"/>
              </a:ext>
            </a:extLst>
          </p:cNvPr>
          <p:cNvGrpSpPr/>
          <p:nvPr userDrawn="1"/>
        </p:nvGrpSpPr>
        <p:grpSpPr>
          <a:xfrm>
            <a:off x="0" y="756544"/>
            <a:ext cx="810000" cy="540000"/>
            <a:chOff x="0" y="452558"/>
            <a:chExt cx="914400" cy="524182"/>
          </a:xfrm>
        </p:grpSpPr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95DEB342-75AA-44DE-902D-9ECF879A306D}"/>
                </a:ext>
              </a:extLst>
            </p:cNvPr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5FC02211-52EF-470A-9110-C79DE0D512AE}"/>
                </a:ext>
              </a:extLst>
            </p:cNvPr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3" name="Round Same Side Corner Rectangle 9">
              <a:extLst>
                <a:ext uri="{FF2B5EF4-FFF2-40B4-BE49-F238E27FC236}">
                  <a16:creationId xmlns:a16="http://schemas.microsoft.com/office/drawing/2014/main" id="{EE4F6A8F-A1F4-47B6-A017-5A05DBA2A753}"/>
                </a:ext>
              </a:extLst>
            </p:cNvPr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pic>
        <p:nvPicPr>
          <p:cNvPr id="17" name="Picture 2" descr="C:\Users\DELL\Downloads\All4R&amp;amp;D_logo.png">
            <a:extLst>
              <a:ext uri="{FF2B5EF4-FFF2-40B4-BE49-F238E27FC236}">
                <a16:creationId xmlns:a16="http://schemas.microsoft.com/office/drawing/2014/main" id="{AA9E0EE7-1480-4F32-935E-70DE26C56F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0000" y="91309"/>
            <a:ext cx="3050299" cy="576000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399F0E-AC92-44B0-A853-5D77B410B5FB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4" t="10513" r="2317" b="10513"/>
          <a:stretch/>
        </p:blipFill>
        <p:spPr bwMode="auto">
          <a:xfrm>
            <a:off x="6466247" y="51238"/>
            <a:ext cx="2230453" cy="540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70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C71A8-C980-417E-AAAE-BFEC6FAC7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56544"/>
            <a:ext cx="7886700" cy="9341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8D5C2A-0CB8-460B-8363-41411677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490E-C77E-45A2-8F8B-78D05B0E4463}" type="slidenum">
              <a:rPr lang="mk-MK" smtClean="0"/>
              <a:t>‹#›</a:t>
            </a:fld>
            <a:endParaRPr lang="mk-MK"/>
          </a:p>
        </p:txBody>
      </p:sp>
      <p:grpSp>
        <p:nvGrpSpPr>
          <p:cNvPr id="6" name="squares">
            <a:extLst>
              <a:ext uri="{FF2B5EF4-FFF2-40B4-BE49-F238E27FC236}">
                <a16:creationId xmlns:a16="http://schemas.microsoft.com/office/drawing/2014/main" id="{863B4A8C-EB25-467C-8F7A-B0E073312B91}"/>
              </a:ext>
            </a:extLst>
          </p:cNvPr>
          <p:cNvGrpSpPr/>
          <p:nvPr userDrawn="1"/>
        </p:nvGrpSpPr>
        <p:grpSpPr>
          <a:xfrm>
            <a:off x="0" y="756544"/>
            <a:ext cx="810000" cy="540000"/>
            <a:chOff x="0" y="452558"/>
            <a:chExt cx="914400" cy="524182"/>
          </a:xfrm>
        </p:grpSpPr>
        <p:sp>
          <p:nvSpPr>
            <p:cNvPr id="7" name="Rounded Rectangle 7">
              <a:extLst>
                <a:ext uri="{FF2B5EF4-FFF2-40B4-BE49-F238E27FC236}">
                  <a16:creationId xmlns:a16="http://schemas.microsoft.com/office/drawing/2014/main" id="{84B2C8E6-7FBE-496D-B6E1-8B7E8E34CC86}"/>
                </a:ext>
              </a:extLst>
            </p:cNvPr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8" name="Rounded Rectangle 8">
              <a:extLst>
                <a:ext uri="{FF2B5EF4-FFF2-40B4-BE49-F238E27FC236}">
                  <a16:creationId xmlns:a16="http://schemas.microsoft.com/office/drawing/2014/main" id="{DF0CB558-E354-4B21-AF51-26B58DEBD81B}"/>
                </a:ext>
              </a:extLst>
            </p:cNvPr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9" name="Round Same Side Corner Rectangle 9">
              <a:extLst>
                <a:ext uri="{FF2B5EF4-FFF2-40B4-BE49-F238E27FC236}">
                  <a16:creationId xmlns:a16="http://schemas.microsoft.com/office/drawing/2014/main" id="{5FC5A36C-E761-4AB7-ADA3-38DB03A7D553}"/>
                </a:ext>
              </a:extLst>
            </p:cNvPr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pic>
        <p:nvPicPr>
          <p:cNvPr id="13" name="Picture 2" descr="C:\Users\DELL\Downloads\All4R&amp;amp;D_logo.png">
            <a:extLst>
              <a:ext uri="{FF2B5EF4-FFF2-40B4-BE49-F238E27FC236}">
                <a16:creationId xmlns:a16="http://schemas.microsoft.com/office/drawing/2014/main" id="{143632D6-D46A-401B-B2AE-C9CDC17FB9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0000" y="91309"/>
            <a:ext cx="3050299" cy="576000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C402B5-5C67-4260-94A3-9E429F0B373F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4" t="10513" r="2317" b="10513"/>
          <a:stretch/>
        </p:blipFill>
        <p:spPr bwMode="auto">
          <a:xfrm>
            <a:off x="6466247" y="51238"/>
            <a:ext cx="2230453" cy="540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065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885E43-A26E-4349-AC5E-557E7E9F1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F0E7F-A08C-4813-A684-245A657E3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000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C9918-4525-4851-957B-A1215D9A0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7490E-C77E-45A2-8F8B-78D05B0E4463}" type="slidenum">
              <a:rPr lang="mk-MK" smtClean="0"/>
              <a:t>‹#›</a:t>
            </a:fld>
            <a:endParaRPr lang="mk-MK"/>
          </a:p>
        </p:txBody>
      </p:sp>
      <p:grpSp>
        <p:nvGrpSpPr>
          <p:cNvPr id="7" name="squares">
            <a:extLst>
              <a:ext uri="{FF2B5EF4-FFF2-40B4-BE49-F238E27FC236}">
                <a16:creationId xmlns:a16="http://schemas.microsoft.com/office/drawing/2014/main" id="{4011F226-5FB7-49A7-BF24-7EC55AB1C41F}"/>
              </a:ext>
            </a:extLst>
          </p:cNvPr>
          <p:cNvGrpSpPr/>
          <p:nvPr userDrawn="1"/>
        </p:nvGrpSpPr>
        <p:grpSpPr>
          <a:xfrm>
            <a:off x="0" y="756544"/>
            <a:ext cx="810000" cy="540000"/>
            <a:chOff x="0" y="452558"/>
            <a:chExt cx="914400" cy="524182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6F19FF6C-52F0-49F1-A1F9-596EC24E751F}"/>
                </a:ext>
              </a:extLst>
            </p:cNvPr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AC10D5A-9D7A-4BC9-8F64-DAB3CB283E6A}"/>
                </a:ext>
              </a:extLst>
            </p:cNvPr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0" name="Round Same Side Corner Rectangle 9">
              <a:extLst>
                <a:ext uri="{FF2B5EF4-FFF2-40B4-BE49-F238E27FC236}">
                  <a16:creationId xmlns:a16="http://schemas.microsoft.com/office/drawing/2014/main" id="{499A4AC1-DB3D-433A-B640-34F34DB9A352}"/>
                </a:ext>
              </a:extLst>
            </p:cNvPr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F05C187-05A0-495B-AF60-25EE48A0E688}"/>
              </a:ext>
            </a:extLst>
          </p:cNvPr>
          <p:cNvSpPr txBox="1"/>
          <p:nvPr userDrawn="1"/>
        </p:nvSpPr>
        <p:spPr>
          <a:xfrm>
            <a:off x="810000" y="6356351"/>
            <a:ext cx="55302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50" b="1" dirty="0">
                <a:solidFill>
                  <a:schemeClr val="bg1">
                    <a:lumMod val="65000"/>
                  </a:schemeClr>
                </a:solidFill>
              </a:rPr>
              <a:t>Agreement number – 2018 – 3234 / 001 – 001 </a:t>
            </a:r>
          </a:p>
          <a:p>
            <a:pPr algn="l"/>
            <a:r>
              <a:rPr lang="en-US" sz="750" b="1" dirty="0">
                <a:solidFill>
                  <a:schemeClr val="bg1">
                    <a:lumMod val="65000"/>
                  </a:schemeClr>
                </a:solidFill>
              </a:rPr>
              <a:t>Project reference number – 598719-EPP-1-2018-1-MK-EPPKA2-CBHE-JP</a:t>
            </a:r>
            <a:endParaRPr lang="mk-MK" sz="75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7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9467-987D-451E-BCBB-EAE3BB9E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1. General information about course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C3F68-C96D-40AD-AC76-083355843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690688"/>
            <a:ext cx="7886700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b="1" dirty="0"/>
              <a:t>Title of the course</a:t>
            </a:r>
            <a:r>
              <a:rPr lang="bs-Latn-BA" b="1" dirty="0"/>
              <a:t>: </a:t>
            </a:r>
            <a:r>
              <a:rPr lang="en-US" b="1" dirty="0"/>
              <a:t>Landslides in highway construction</a:t>
            </a:r>
            <a:endParaRPr lang="en-GB" b="1" dirty="0"/>
          </a:p>
          <a:p>
            <a:pPr marL="0" indent="0">
              <a:spcAft>
                <a:spcPts val="1200"/>
              </a:spcAft>
              <a:buNone/>
            </a:pPr>
            <a:endParaRPr lang="en-GB" dirty="0"/>
          </a:p>
          <a:p>
            <a:pPr>
              <a:spcAft>
                <a:spcPts val="1200"/>
              </a:spcAft>
            </a:pPr>
            <a:r>
              <a:rPr lang="en-GB" b="1" dirty="0"/>
              <a:t>Assistant professor</a:t>
            </a:r>
            <a:r>
              <a:rPr lang="bs-Latn-BA" b="1" dirty="0"/>
              <a:t> </a:t>
            </a:r>
            <a:r>
              <a:rPr lang="en-GB" b="1" dirty="0" err="1"/>
              <a:t>Adis</a:t>
            </a:r>
            <a:r>
              <a:rPr lang="en-GB" b="1" dirty="0"/>
              <a:t> </a:t>
            </a:r>
            <a:r>
              <a:rPr lang="en-GB" b="1" dirty="0" err="1"/>
              <a:t>Skejić</a:t>
            </a:r>
            <a:endParaRPr lang="en-GB" b="1" dirty="0"/>
          </a:p>
          <a:p>
            <a:pPr>
              <a:spcAft>
                <a:spcPts val="1200"/>
              </a:spcAft>
            </a:pPr>
            <a:r>
              <a:rPr lang="en-GB" b="1" dirty="0"/>
              <a:t>Institution</a:t>
            </a:r>
            <a:r>
              <a:rPr lang="bs-Latn-BA" b="1" dirty="0"/>
              <a:t>: University of Sarajevo, </a:t>
            </a:r>
            <a:r>
              <a:rPr lang="bs-Latn-BA" b="1" dirty="0" err="1"/>
              <a:t>Faculty</a:t>
            </a:r>
            <a:r>
              <a:rPr lang="bs-Latn-BA" b="1" dirty="0"/>
              <a:t> of Civil Engineering</a:t>
            </a:r>
            <a:endParaRPr lang="en-GB" b="1" dirty="0"/>
          </a:p>
          <a:p>
            <a:pPr>
              <a:spcAft>
                <a:spcPts val="1200"/>
              </a:spcAft>
            </a:pPr>
            <a:r>
              <a:rPr lang="en-GB" b="1" dirty="0"/>
              <a:t>E-mail</a:t>
            </a:r>
            <a:r>
              <a:rPr lang="bs-Latn-BA" b="1" dirty="0"/>
              <a:t>: </a:t>
            </a:r>
            <a:r>
              <a:rPr lang="en-GB" b="1" dirty="0" err="1"/>
              <a:t>askeja</a:t>
            </a:r>
            <a:r>
              <a:rPr lang="bs-Latn-BA" b="1" dirty="0"/>
              <a:t>@</a:t>
            </a:r>
            <a:r>
              <a:rPr lang="en-GB" b="1" dirty="0"/>
              <a:t>live</a:t>
            </a:r>
            <a:r>
              <a:rPr lang="bs-Latn-BA" b="1" dirty="0"/>
              <a:t>.</a:t>
            </a:r>
            <a:r>
              <a:rPr lang="en-GB" b="1" dirty="0"/>
              <a:t>com</a:t>
            </a:r>
            <a:endParaRPr lang="en-US" b="1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59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9467-987D-451E-BCBB-EAE3BB9E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2. Description of the course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C3F68-C96D-40AD-AC76-083355843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750663"/>
            <a:ext cx="7886700" cy="4351338"/>
          </a:xfrm>
        </p:spPr>
        <p:txBody>
          <a:bodyPr>
            <a:normAutofit/>
          </a:bodyPr>
          <a:lstStyle/>
          <a:p>
            <a:r>
              <a:rPr lang="en-GB" dirty="0"/>
              <a:t>Introduction. </a:t>
            </a:r>
            <a:r>
              <a:rPr lang="en-US" dirty="0"/>
              <a:t>Landslides and nature in Bosnia and Herzegovina. Challenges of highway construction in landslide areas</a:t>
            </a:r>
          </a:p>
          <a:p>
            <a:r>
              <a:rPr lang="en-US" dirty="0"/>
              <a:t>Investigation works, monitoring plan, and observational methods</a:t>
            </a:r>
            <a:r>
              <a:rPr lang="en-GB" dirty="0"/>
              <a:t>.</a:t>
            </a:r>
            <a:endParaRPr lang="bs-Latn-BA" dirty="0"/>
          </a:p>
          <a:p>
            <a:r>
              <a:rPr lang="en-US" dirty="0"/>
              <a:t>Retaining walls and drainages as landslide remediation measures, foundations of viaducts in landslides</a:t>
            </a:r>
            <a:r>
              <a:rPr lang="en-GB" dirty="0"/>
              <a:t>.</a:t>
            </a:r>
            <a:endParaRPr lang="bs-Latn-BA" dirty="0"/>
          </a:p>
          <a:p>
            <a:r>
              <a:rPr lang="en-US" dirty="0"/>
              <a:t>Computer software for identification of failure mechanism and design of remediation measures.</a:t>
            </a:r>
            <a:endParaRPr lang="bs-Latn-BA" dirty="0"/>
          </a:p>
          <a:p>
            <a:r>
              <a:rPr lang="en-US" dirty="0"/>
              <a:t>Case studies including examples of slope failures during construction</a:t>
            </a:r>
            <a:r>
              <a:rPr lang="en-GB" dirty="0"/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9743D7-4E75-432E-83F5-BE14885A8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298" y="4767941"/>
            <a:ext cx="2450841" cy="18381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B29F1E-3C49-4D99-AEED-53B60C67B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76" y="4767941"/>
            <a:ext cx="2450841" cy="1838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D7E987-D7ED-4AB3-A251-024CE15CAA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74" y="4767940"/>
            <a:ext cx="3093455" cy="156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5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9467-987D-451E-BCBB-EAE3BB9E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3. Target group and prerequisites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C3F68-C96D-40AD-AC76-083355843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750663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b="1" dirty="0"/>
              <a:t>Target group/Learners profile</a:t>
            </a:r>
          </a:p>
          <a:p>
            <a:pPr>
              <a:spcAft>
                <a:spcPts val="1200"/>
              </a:spcAft>
            </a:pPr>
            <a:r>
              <a:rPr lang="en-US" dirty="0"/>
              <a:t>Engineers from praxis,</a:t>
            </a:r>
          </a:p>
          <a:p>
            <a:pPr>
              <a:spcAft>
                <a:spcPts val="1200"/>
              </a:spcAft>
            </a:pPr>
            <a:r>
              <a:rPr lang="bs-Latn-BA" dirty="0"/>
              <a:t>M</a:t>
            </a:r>
            <a:r>
              <a:rPr lang="en-US" dirty="0"/>
              <a:t>aster students different fields of civil/geotechnical engineering, </a:t>
            </a:r>
          </a:p>
          <a:p>
            <a:pPr>
              <a:spcAft>
                <a:spcPts val="1200"/>
              </a:spcAft>
            </a:pPr>
            <a:r>
              <a:rPr lang="en-US" dirty="0"/>
              <a:t>Designers</a:t>
            </a:r>
            <a:r>
              <a:rPr lang="bs-Latn-BA" dirty="0"/>
              <a:t>,</a:t>
            </a:r>
            <a:r>
              <a:rPr lang="en-US" dirty="0"/>
              <a:t> geotechnical or </a:t>
            </a:r>
            <a:r>
              <a:rPr lang="en-US"/>
              <a:t>other civil engineers </a:t>
            </a:r>
            <a:r>
              <a:rPr lang="en-US" dirty="0"/>
              <a:t>having interest in landslide related problems during highway construction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b="1" dirty="0"/>
              <a:t>Pre</a:t>
            </a:r>
            <a:r>
              <a:rPr lang="en-GB" b="1" dirty="0"/>
              <a:t>requisites (required pre-knowledge and experiences)</a:t>
            </a:r>
            <a:endParaRPr lang="bs-Latn-BA" b="1" dirty="0"/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Principal soil mechanics,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Knowledge and experience in design/construction of geotechnical structures 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858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9467-987D-451E-BCBB-EAE3BB9E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4. Learning outcomes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C3F68-C96D-40AD-AC76-083355843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750663"/>
            <a:ext cx="7886700" cy="3035941"/>
          </a:xfrm>
        </p:spPr>
        <p:txBody>
          <a:bodyPr>
            <a:normAutofit/>
          </a:bodyPr>
          <a:lstStyle/>
          <a:p>
            <a:r>
              <a:rPr lang="en-US" dirty="0"/>
              <a:t>Understanding the Nature and Landslides mechanisms typical for Bosnia and Herzegovina.</a:t>
            </a:r>
            <a:endParaRPr lang="bs-Latn-BA" dirty="0"/>
          </a:p>
          <a:p>
            <a:r>
              <a:rPr lang="en-US" dirty="0"/>
              <a:t>Importance of investigation works, monitoring, and observational methods for prediction of slope failures.</a:t>
            </a:r>
            <a:endParaRPr lang="bs-Latn-BA" dirty="0"/>
          </a:p>
          <a:p>
            <a:r>
              <a:rPr lang="en-US" dirty="0"/>
              <a:t>Learning lessons from practical case studies (successfully applied measures and failures).</a:t>
            </a:r>
            <a:endParaRPr lang="en-GB" dirty="0"/>
          </a:p>
          <a:p>
            <a:r>
              <a:rPr lang="en-US" dirty="0"/>
              <a:t>Understanding the principles of simplified and advanced numerical modeling techniques of geotechnical structures interacting with landslides.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BE6C33-9FCC-4937-84AD-370021CE1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926" y="4857675"/>
            <a:ext cx="1779036" cy="13342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BB3BDA-8737-4C20-8197-3F183AA0DA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29" y="4698506"/>
            <a:ext cx="1771729" cy="1652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FC241D-7F5C-47C6-9A03-F7404893C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942" y="4698506"/>
            <a:ext cx="41148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9467-987D-451E-BCBB-EAE3BB9E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5. Training and learning methods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C3F68-C96D-40AD-AC76-083355843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750663"/>
            <a:ext cx="7886700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bs-Latn-BA" dirty="0"/>
          </a:p>
          <a:p>
            <a:r>
              <a:rPr lang="en-US" dirty="0"/>
              <a:t>Online lectures and discussions.</a:t>
            </a:r>
            <a:endParaRPr lang="bs-Latn-BA" dirty="0"/>
          </a:p>
          <a:p>
            <a:r>
              <a:rPr lang="en-US" dirty="0"/>
              <a:t>Individual research.</a:t>
            </a:r>
            <a:endParaRPr lang="bs-Latn-BA" dirty="0"/>
          </a:p>
          <a:p>
            <a:r>
              <a:rPr lang="en-US" dirty="0"/>
              <a:t>Case study.</a:t>
            </a:r>
          </a:p>
        </p:txBody>
      </p:sp>
    </p:spTree>
    <p:extLst>
      <p:ext uri="{BB962C8B-B14F-4D97-AF65-F5344CB8AC3E}">
        <p14:creationId xmlns:p14="http://schemas.microsoft.com/office/powerpoint/2010/main" val="3498194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.pptx" id="{AE8E6D74-1B11-4748-AC68-BB99129FEB5C}" vid="{E67EB6DF-D0BA-494F-901D-824AB1914B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KickOffMeeting_Template</Template>
  <TotalTime>3868</TotalTime>
  <Words>250</Words>
  <Application>Microsoft Office PowerPoint</Application>
  <PresentationFormat>On-screen Show (4:3)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1. General information about course</vt:lpstr>
      <vt:lpstr>2. Description of the course </vt:lpstr>
      <vt:lpstr>3. Target group and prerequisites</vt:lpstr>
      <vt:lpstr>4. Learning outcomes</vt:lpstr>
      <vt:lpstr>5. Training and learning methods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 Churilov</dc:creator>
  <cp:lastModifiedBy>Adis Skejic</cp:lastModifiedBy>
  <cp:revision>239</cp:revision>
  <dcterms:created xsi:type="dcterms:W3CDTF">2019-03-19T11:49:48Z</dcterms:created>
  <dcterms:modified xsi:type="dcterms:W3CDTF">2020-06-10T07:42:19Z</dcterms:modified>
</cp:coreProperties>
</file>