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288" r:id="rId3"/>
    <p:sldId id="290" r:id="rId4"/>
    <p:sldId id="291" r:id="rId5"/>
    <p:sldId id="292" r:id="rId6"/>
    <p:sldId id="293" r:id="rId7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524000" y="2848255"/>
            <a:ext cx="9144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Template for 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442909"/>
            <a:ext cx="9144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5080257"/>
            <a:ext cx="9144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000" y="0"/>
            <a:ext cx="36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:a16="http://schemas.microsoft.com/office/drawing/2014/main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444186" y="703349"/>
            <a:ext cx="9303629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602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000"/>
            <a:ext cx="105156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ED27601-0623-429F-B57C-CA372A7F7E2E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2194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00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3557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:a16="http://schemas.microsoft.com/office/drawing/2014/main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:a16="http://schemas.microsoft.com/office/drawing/2014/main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:a16="http://schemas.microsoft.com/office/drawing/2014/main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:a16="http://schemas.microsoft.com/office/drawing/2014/main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:a16="http://schemas.microsoft.com/office/drawing/2014/main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C8F7F37-EA84-4350-BBCA-63F1F6BFA34D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7633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1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0001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457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457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:a16="http://schemas.microsoft.com/office/drawing/2014/main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:a16="http://schemas.microsoft.com/office/drawing/2014/main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:a16="http://schemas.microsoft.com/office/drawing/2014/main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:a16="http://schemas.microsoft.com/office/drawing/2014/main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:a16="http://schemas.microsoft.com/office/drawing/2014/main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B399F0E-AC92-44B0-A853-5D77B410B5FB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2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:a16="http://schemas.microsoft.com/office/drawing/2014/main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:a16="http://schemas.microsoft.com/office/drawing/2014/main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:a16="http://schemas.microsoft.com/office/drawing/2014/main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:a16="http://schemas.microsoft.com/office/drawing/2014/main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4C402B5-5C67-4260-94A3-9E429F0B373F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6535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F05C187-05A0-495B-AF60-25EE48A0E688}"/>
              </a:ext>
            </a:extLst>
          </p:cNvPr>
          <p:cNvSpPr txBox="1"/>
          <p:nvPr userDrawn="1"/>
        </p:nvSpPr>
        <p:spPr>
          <a:xfrm>
            <a:off x="1080001" y="6356352"/>
            <a:ext cx="73737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13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gelina@iege.edu.mk" TargetMode="External"/><Relationship Id="rId2" Type="http://schemas.openxmlformats.org/officeDocument/2006/relationships/hyperlink" Target="mailto:slavica.trajkovska@iege.edu.m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1. General information about </a:t>
            </a:r>
            <a:r>
              <a:rPr lang="en-US" b="1" dirty="0"/>
              <a:t>the innovative teaching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r>
              <a:rPr lang="en-GB" sz="2400" b="1" dirty="0"/>
              <a:t>Title:</a:t>
            </a:r>
            <a:r>
              <a:rPr lang="mk-MK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Industrial Master Thesis in Engineering and Management </a:t>
            </a:r>
            <a:endParaRPr lang="en-GB" sz="2400" dirty="0">
              <a:solidFill>
                <a:srgbClr val="FF0000"/>
              </a:solidFill>
            </a:endParaRPr>
          </a:p>
          <a:p>
            <a:pPr>
              <a:spcAft>
                <a:spcPts val="1200"/>
              </a:spcAft>
            </a:pPr>
            <a:endParaRPr lang="en-GB" b="1" dirty="0"/>
          </a:p>
          <a:p>
            <a:pPr>
              <a:spcAft>
                <a:spcPts val="1200"/>
              </a:spcAft>
            </a:pPr>
            <a:r>
              <a:rPr lang="en-GB" b="1" dirty="0"/>
              <a:t>Professor: </a:t>
            </a:r>
            <a:r>
              <a:rPr lang="en-US" dirty="0"/>
              <a:t>Ass. Prof. </a:t>
            </a:r>
            <a:r>
              <a:rPr lang="en-US" dirty="0" err="1"/>
              <a:t>Slavica</a:t>
            </a:r>
            <a:r>
              <a:rPr lang="en-US" dirty="0"/>
              <a:t> </a:t>
            </a:r>
            <a:r>
              <a:rPr lang="en-US" dirty="0" err="1"/>
              <a:t>Trajkovska</a:t>
            </a:r>
            <a:r>
              <a:rPr lang="en-US" dirty="0"/>
              <a:t> and Prof. Angelina </a:t>
            </a:r>
            <a:r>
              <a:rPr lang="en-US" dirty="0" err="1"/>
              <a:t>Taneva-Veshoska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GB" b="1" dirty="0"/>
              <a:t>Institution: </a:t>
            </a:r>
            <a:r>
              <a:rPr lang="en-GB" dirty="0"/>
              <a:t>Institute for Research in Environment, Civil Engineering and Energy - IECE</a:t>
            </a:r>
          </a:p>
          <a:p>
            <a:pPr>
              <a:spcAft>
                <a:spcPts val="1200"/>
              </a:spcAft>
            </a:pPr>
            <a:r>
              <a:rPr lang="en-GB" b="1" dirty="0"/>
              <a:t>Mail: </a:t>
            </a:r>
            <a:r>
              <a:rPr lang="en-GB" dirty="0">
                <a:hlinkClick r:id="rId2"/>
              </a:rPr>
              <a:t>slavica.trajkovska@iege.edu.mk</a:t>
            </a:r>
            <a:r>
              <a:rPr lang="en-GB" dirty="0"/>
              <a:t>, </a:t>
            </a:r>
            <a:r>
              <a:rPr lang="en-GB" dirty="0">
                <a:hlinkClick r:id="rId3"/>
              </a:rPr>
              <a:t>angelina@iege.edu.mk</a:t>
            </a:r>
            <a:r>
              <a:rPr lang="en-GB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96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2. Description of 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331" y="1750663"/>
            <a:ext cx="10498973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The participants will have opportunity to do research on an interdisciplinary topic, proposed by an industry partner. Each students will have mentor from university, and co-mentor from industry.</a:t>
            </a:r>
          </a:p>
          <a:p>
            <a:pPr algn="just"/>
            <a:r>
              <a:rPr lang="en-US" dirty="0"/>
              <a:t>At least 3 events will be organized where students will present the progress in their research, communicate the research topic with wider public, promote the research results. </a:t>
            </a:r>
            <a:endParaRPr lang="en-GB" dirty="0"/>
          </a:p>
          <a:p>
            <a:pPr algn="just"/>
            <a:r>
              <a:rPr lang="en-US" dirty="0"/>
              <a:t>This innovative teaching practice is beneficial for students in all engineering fields. These skills are transferable to the work environment and it expected to support them in their career progress. </a:t>
            </a:r>
          </a:p>
          <a:p>
            <a:pPr marL="0" indent="0" algn="just">
              <a:buNone/>
            </a:pPr>
            <a:endParaRPr lang="en-GB" sz="1200" dirty="0"/>
          </a:p>
          <a:p>
            <a:pPr marL="0" indent="0" algn="just">
              <a:buNone/>
            </a:pPr>
            <a:r>
              <a:rPr lang="en-US" dirty="0"/>
              <a:t>The objectives of the innovative teaching practice:</a:t>
            </a:r>
            <a:endParaRPr lang="en-GB" dirty="0"/>
          </a:p>
          <a:p>
            <a:pPr lvl="0" algn="just"/>
            <a:r>
              <a:rPr lang="en-US" dirty="0"/>
              <a:t>Do research on relevant engineering topic</a:t>
            </a:r>
          </a:p>
          <a:p>
            <a:pPr lvl="0" algn="just"/>
            <a:r>
              <a:rPr lang="en-US" dirty="0"/>
              <a:t>Have possibility to collaborate with professionals from industry, and receive direct feedback on the research results</a:t>
            </a:r>
          </a:p>
          <a:p>
            <a:pPr lvl="0" algn="just"/>
            <a:r>
              <a:rPr lang="en-US" dirty="0"/>
              <a:t>Explore options for commercialization of the results</a:t>
            </a:r>
          </a:p>
          <a:p>
            <a:pPr lvl="0" algn="just"/>
            <a:r>
              <a:rPr lang="en-US" dirty="0"/>
              <a:t>Have higher satisfaction because the knowledge created and research done is meaningful with applicative possibility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151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3. Duration and Target group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Duration</a:t>
            </a:r>
            <a:r>
              <a:rPr lang="mk-MK" b="1" dirty="0"/>
              <a:t>: </a:t>
            </a:r>
            <a:r>
              <a:rPr lang="en-GB" dirty="0"/>
              <a:t>12 months</a:t>
            </a:r>
          </a:p>
          <a:p>
            <a:pPr marL="0" indent="0">
              <a:spcAft>
                <a:spcPts val="1200"/>
              </a:spcAft>
              <a:buNone/>
            </a:pPr>
            <a:endParaRPr lang="en-GB" sz="1000" b="1" dirty="0"/>
          </a:p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Target group:</a:t>
            </a:r>
          </a:p>
          <a:p>
            <a:pPr>
              <a:spcAft>
                <a:spcPts val="1200"/>
              </a:spcAft>
            </a:pPr>
            <a:r>
              <a:rPr lang="en-GB" dirty="0"/>
              <a:t>Students </a:t>
            </a:r>
          </a:p>
          <a:p>
            <a:pPr>
              <a:spcAft>
                <a:spcPts val="1200"/>
              </a:spcAft>
            </a:pPr>
            <a:r>
              <a:rPr lang="en-GB" dirty="0"/>
              <a:t>Professionals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 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en-GB" b="1" dirty="0"/>
              <a:t>Involvement of industry or third parties: </a:t>
            </a:r>
            <a:r>
              <a:rPr lang="en-GB" dirty="0"/>
              <a:t>Professionals from industry will be involved as co-mentors of the industrial master thesis. </a:t>
            </a:r>
          </a:p>
          <a:p>
            <a:pPr marL="0" indent="0">
              <a:spcAft>
                <a:spcPts val="1200"/>
              </a:spcAft>
              <a:buNone/>
            </a:pPr>
            <a:endParaRPr lang="en-GB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48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4. </a:t>
            </a:r>
            <a:r>
              <a:rPr lang="en-US" b="1" dirty="0"/>
              <a:t>Skills to be acquired/ improved: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en-US" i="1" dirty="0"/>
              <a:t>Hard skills – Basic/fundamental skills: </a:t>
            </a:r>
            <a:r>
              <a:rPr lang="en-US" dirty="0"/>
              <a:t>Knowledge in the specialized area, Technical skills</a:t>
            </a:r>
          </a:p>
          <a:p>
            <a:pPr marL="0" indent="0" algn="just">
              <a:buNone/>
            </a:pPr>
            <a:endParaRPr lang="mk-MK" dirty="0"/>
          </a:p>
          <a:p>
            <a:pPr algn="just"/>
            <a:r>
              <a:rPr lang="en-US" i="1" dirty="0"/>
              <a:t>Hard skills – Conceptual/thinking skills</a:t>
            </a:r>
            <a:r>
              <a:rPr lang="en-US" dirty="0"/>
              <a:t>: direct impact on Research and managing data and Critical and Analytical thinking  </a:t>
            </a:r>
          </a:p>
          <a:p>
            <a:pPr marL="0" indent="0" algn="just">
              <a:buNone/>
            </a:pPr>
            <a:endParaRPr lang="en-GB" dirty="0"/>
          </a:p>
          <a:p>
            <a:pPr lvl="0" algn="just"/>
            <a:r>
              <a:rPr lang="en-US" i="1" dirty="0"/>
              <a:t>Soft skills – People related skills</a:t>
            </a:r>
            <a:r>
              <a:rPr lang="en-US" dirty="0"/>
              <a:t>: direct impact on Collaboration and Communication</a:t>
            </a:r>
            <a:endParaRPr lang="en-GB" dirty="0"/>
          </a:p>
          <a:p>
            <a:pPr marL="0" indent="0" algn="just">
              <a:buNone/>
            </a:pPr>
            <a:r>
              <a:rPr lang="en-US" dirty="0"/>
              <a:t> </a:t>
            </a:r>
            <a:endParaRPr lang="en-GB" dirty="0"/>
          </a:p>
          <a:p>
            <a:pPr lvl="0" algn="just"/>
            <a:r>
              <a:rPr lang="en-US" i="1" dirty="0"/>
              <a:t>Soft skills – Personal skills</a:t>
            </a:r>
            <a:r>
              <a:rPr lang="en-US" dirty="0"/>
              <a:t>: direct impact on Professionalism, Flexibility/adaptability, and indirect impact on Work Ethic</a:t>
            </a:r>
            <a:endParaRPr lang="en-GB" dirty="0"/>
          </a:p>
          <a:p>
            <a:pPr marL="0" indent="0" algn="just">
              <a:buNone/>
            </a:pPr>
            <a:r>
              <a:rPr lang="en-US" dirty="0"/>
              <a:t> </a:t>
            </a:r>
            <a:endParaRPr lang="en-GB" dirty="0"/>
          </a:p>
          <a:p>
            <a:pPr lvl="0" algn="just"/>
            <a:r>
              <a:rPr lang="en-US" i="1" dirty="0"/>
              <a:t>Business skills</a:t>
            </a:r>
            <a:r>
              <a:rPr lang="en-US" dirty="0"/>
              <a:t>: direct impact on Creativity/innovation, Strive for quality and Dealing with real world problems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392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5. Methods and techniques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Format - Industrial master thesis</a:t>
            </a:r>
          </a:p>
          <a:p>
            <a:pPr marL="0" lvl="0" indent="0">
              <a:buNone/>
            </a:pPr>
            <a:endParaRPr lang="en-US" b="1" dirty="0"/>
          </a:p>
          <a:p>
            <a:pPr algn="just"/>
            <a:r>
              <a:rPr lang="en-US" b="1" dirty="0"/>
              <a:t>Individual work</a:t>
            </a:r>
            <a:r>
              <a:rPr lang="en-US" dirty="0"/>
              <a:t>: experiments, discovery, problem solving, level-chain, distortion, graphic </a:t>
            </a:r>
            <a:r>
              <a:rPr lang="en-US" dirty="0" err="1"/>
              <a:t>organisers</a:t>
            </a:r>
            <a:r>
              <a:rPr lang="en-US" dirty="0"/>
              <a:t>, literature review, consultant letters. 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Techniques completed in teams</a:t>
            </a:r>
            <a:r>
              <a:rPr lang="en-US" dirty="0"/>
              <a:t>: problem solving, thesaurus, crystal ball, someone else’s view, misconception check, debate, demonstration, concept sharing rotation.</a:t>
            </a:r>
            <a:endParaRPr lang="en-US" b="1" dirty="0"/>
          </a:p>
          <a:p>
            <a:pPr marL="0" indent="0" algn="just">
              <a:buNone/>
            </a:pPr>
            <a:endParaRPr lang="en-US" dirty="0"/>
          </a:p>
          <a:p>
            <a:pPr lvl="0" algn="just"/>
            <a:r>
              <a:rPr lang="en-US" b="1" dirty="0"/>
              <a:t>Available resources via e-learning</a:t>
            </a:r>
            <a:r>
              <a:rPr lang="en-US" dirty="0"/>
              <a:t> </a:t>
            </a:r>
            <a:r>
              <a:rPr lang="en-US" b="1" dirty="0"/>
              <a:t>platform</a:t>
            </a:r>
            <a:r>
              <a:rPr lang="en-US" dirty="0"/>
              <a:t>: articles, case studies, books, video materials, presentations, forum.</a:t>
            </a:r>
          </a:p>
        </p:txBody>
      </p:sp>
    </p:spTree>
    <p:extLst>
      <p:ext uri="{BB962C8B-B14F-4D97-AF65-F5344CB8AC3E}">
        <p14:creationId xmlns:p14="http://schemas.microsoft.com/office/powerpoint/2010/main" val="1489286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/>
              <a:t>6. </a:t>
            </a:r>
            <a:r>
              <a:rPr lang="en-US" b="1" dirty="0"/>
              <a:t>Methods for assessment and evaluation of the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r>
              <a:rPr lang="en-US" b="1" dirty="0"/>
              <a:t>Methods for assessment</a:t>
            </a:r>
          </a:p>
          <a:p>
            <a:endParaRPr lang="en-US" dirty="0"/>
          </a:p>
          <a:p>
            <a:r>
              <a:rPr lang="en-US" dirty="0"/>
              <a:t>Master thesis</a:t>
            </a:r>
          </a:p>
          <a:p>
            <a:r>
              <a:rPr lang="en-US" dirty="0"/>
              <a:t>Presentations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Methods for evaluation</a:t>
            </a:r>
          </a:p>
          <a:p>
            <a:pPr marL="0" indent="0">
              <a:buNone/>
            </a:pPr>
            <a:endParaRPr lang="en-GB" sz="1200" dirty="0"/>
          </a:p>
          <a:p>
            <a:r>
              <a:rPr lang="en-US" dirty="0"/>
              <a:t>Evaluation lists and feedback from students</a:t>
            </a:r>
          </a:p>
          <a:p>
            <a:r>
              <a:rPr lang="en-US" dirty="0"/>
              <a:t>Testimonials from students during implementation phase</a:t>
            </a:r>
          </a:p>
          <a:p>
            <a:r>
              <a:rPr lang="en-US" dirty="0"/>
              <a:t>Feedback from professionals from industry</a:t>
            </a:r>
          </a:p>
        </p:txBody>
      </p:sp>
    </p:spTree>
    <p:extLst>
      <p:ext uri="{BB962C8B-B14F-4D97-AF65-F5344CB8AC3E}">
        <p14:creationId xmlns:p14="http://schemas.microsoft.com/office/powerpoint/2010/main" val="18942679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1. General information about the innovative teaching practice</vt:lpstr>
      <vt:lpstr>2. Description of the innovative teaching practice</vt:lpstr>
      <vt:lpstr>3. Duration and Target group</vt:lpstr>
      <vt:lpstr>4. Skills to be acquired/ improved:</vt:lpstr>
      <vt:lpstr>5. Methods and techniques </vt:lpstr>
      <vt:lpstr>6. Methods for assessment and evaluation of the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General information about the innovative teaching practice</dc:title>
  <dc:creator>Sergey Churilov</dc:creator>
  <cp:lastModifiedBy>Sergey Churilov</cp:lastModifiedBy>
  <cp:revision>1</cp:revision>
  <dcterms:created xsi:type="dcterms:W3CDTF">2020-09-18T12:45:56Z</dcterms:created>
  <dcterms:modified xsi:type="dcterms:W3CDTF">2020-09-18T12:46:12Z</dcterms:modified>
</cp:coreProperties>
</file>