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5A3AFB-1D62-47FE-9C85-2FB0E95D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xmlns="" id="{704035AD-F711-483A-A8E2-F4068892FF9E}"/>
              </a:ext>
            </a:extLst>
          </p:cNvPr>
          <p:cNvSpPr txBox="1">
            <a:spLocks/>
          </p:cNvSpPr>
          <p:nvPr userDrawn="1"/>
        </p:nvSpPr>
        <p:spPr>
          <a:xfrm>
            <a:off x="1524000" y="2848255"/>
            <a:ext cx="9144000" cy="36512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smtClean="0"/>
              <a:t>Template for LLL Courses</a:t>
            </a:r>
            <a:endParaRPr lang="mk-MK" sz="1500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xmlns="" id="{8FA28686-2554-4068-8953-C5E69ADF93D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4442909"/>
            <a:ext cx="9144000" cy="428115"/>
          </a:xfrm>
        </p:spPr>
        <p:txBody>
          <a:bodyPr/>
          <a:lstStyle>
            <a:lvl1pPr marL="0" indent="0">
              <a:buNone/>
              <a:defRPr sz="2100"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Presenter:</a:t>
            </a:r>
            <a:endParaRPr lang="mk-MK" dirty="0"/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xmlns="" id="{EB3EA063-D85A-4957-A4FD-DA8A9D575E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5080257"/>
            <a:ext cx="9144000" cy="428115"/>
          </a:xfrm>
        </p:spPr>
        <p:txBody>
          <a:bodyPr>
            <a:normAutofit/>
          </a:bodyPr>
          <a:lstStyle>
            <a:lvl1pPr marL="0" indent="0">
              <a:buNone/>
              <a:defRPr sz="1800" b="0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University/Organization:</a:t>
            </a:r>
            <a:endParaRPr lang="mk-MK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xmlns="" id="{FEB8C196-A3DA-4EEA-81B0-F00A48C3C3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8000" y="0"/>
            <a:ext cx="3600000" cy="791452"/>
          </a:xfrm>
          <a:prstGeom prst="rect">
            <a:avLst/>
          </a:prstGeom>
        </p:spPr>
      </p:pic>
      <p:pic>
        <p:nvPicPr>
          <p:cNvPr id="8" name="Picture 2" descr="C:\Users\DELL\Downloads\All4R&amp;amp;D_logo.png">
            <a:extLst>
              <a:ext uri="{FF2B5EF4-FFF2-40B4-BE49-F238E27FC236}">
                <a16:creationId xmlns:a16="http://schemas.microsoft.com/office/drawing/2014/main" xmlns="" id="{750B8549-E734-4F33-A865-41391EF069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444186" y="703349"/>
            <a:ext cx="9303629" cy="13176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52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68587E-D955-4489-BDCB-63FF22046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000"/>
            <a:ext cx="10515600" cy="9346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6B719B-B8EB-4993-8318-FFE141B2D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F06845-838A-48EB-9B87-713A2C730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:a16="http://schemas.microsoft.com/office/drawing/2014/main" xmlns="" id="{08C25E0F-5786-4256-B5D8-932BC7F2B575}"/>
              </a:ext>
            </a:extLst>
          </p:cNvPr>
          <p:cNvGrpSpPr/>
          <p:nvPr userDrawn="1"/>
        </p:nvGrpSpPr>
        <p:grpSpPr>
          <a:xfrm>
            <a:off x="0" y="756000"/>
            <a:ext cx="108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xmlns="" id="{20859BBB-A017-49FF-AF1B-84E3675A8A11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xmlns="" id="{AC5B713B-5567-4373-A85B-6026BC93B38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:a16="http://schemas.microsoft.com/office/drawing/2014/main" xmlns="" id="{CA7D2ABB-6CDB-4DF5-A18C-0828D2D3E5A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:a16="http://schemas.microsoft.com/office/drawing/2014/main" xmlns="" id="{6613B345-01BF-474F-8219-D123A14B8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BED27601-0623-429F-B57C-CA372A7F7E2E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49312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25638D-B17B-4A61-BE28-1391E00A4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563752-7211-4DD0-B8FD-C0074E66F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00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C8396FD-551E-4DB2-95E0-0F6A77439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3557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C5D9D57-EBE2-4392-99AD-CAFC2EE28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8" name="squares">
            <a:extLst>
              <a:ext uri="{FF2B5EF4-FFF2-40B4-BE49-F238E27FC236}">
                <a16:creationId xmlns:a16="http://schemas.microsoft.com/office/drawing/2014/main" xmlns="" id="{36EF0EBC-BD60-48F9-BAE4-9B6108BBE477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9" name="Rounded Rectangle 7">
              <a:extLst>
                <a:ext uri="{FF2B5EF4-FFF2-40B4-BE49-F238E27FC236}">
                  <a16:creationId xmlns:a16="http://schemas.microsoft.com/office/drawing/2014/main" xmlns="" id="{86D8FB4D-FE85-4AC7-9680-1D96B37AC8CB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ed Rectangle 8">
              <a:extLst>
                <a:ext uri="{FF2B5EF4-FFF2-40B4-BE49-F238E27FC236}">
                  <a16:creationId xmlns:a16="http://schemas.microsoft.com/office/drawing/2014/main" xmlns="" id="{A437606E-0DD1-4C5B-834B-76F95576DFCC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1" name="Round Same Side Corner Rectangle 9">
              <a:extLst>
                <a:ext uri="{FF2B5EF4-FFF2-40B4-BE49-F238E27FC236}">
                  <a16:creationId xmlns:a16="http://schemas.microsoft.com/office/drawing/2014/main" xmlns="" id="{E1B658AD-4898-49C5-8F01-99CD6E93070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5" name="Picture 2" descr="C:\Users\DELL\Downloads\All4R&amp;amp;D_logo.png">
            <a:extLst>
              <a:ext uri="{FF2B5EF4-FFF2-40B4-BE49-F238E27FC236}">
                <a16:creationId xmlns:a16="http://schemas.microsoft.com/office/drawing/2014/main" xmlns="" id="{43148599-8377-4C18-B180-5954E1FD26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0C8F7F37-EA84-4350-BBCA-63F1F6BFA34D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55277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6ACA2E-2E8C-495F-BF57-6EC9C0F37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mk-M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65A5086-01C1-45EA-A843-12F127251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001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F2CA437-CC04-4C74-A345-60B7AD9AA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0001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4DA6A87-ECCB-4EE4-9A57-A94CAA361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457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08ED7A6-6F7F-4C65-BB3A-F44CB3C55D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457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A5A8863-508E-4923-BC5C-D32BA588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10" name="squares">
            <a:extLst>
              <a:ext uri="{FF2B5EF4-FFF2-40B4-BE49-F238E27FC236}">
                <a16:creationId xmlns:a16="http://schemas.microsoft.com/office/drawing/2014/main" xmlns="" id="{0A6BDFBA-1E89-47F3-9A38-7986FA2EFAC7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11" name="Rounded Rectangle 7">
              <a:extLst>
                <a:ext uri="{FF2B5EF4-FFF2-40B4-BE49-F238E27FC236}">
                  <a16:creationId xmlns:a16="http://schemas.microsoft.com/office/drawing/2014/main" xmlns="" id="{95DEB342-75AA-44DE-902D-9ECF879A306D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2" name="Rounded Rectangle 8">
              <a:extLst>
                <a:ext uri="{FF2B5EF4-FFF2-40B4-BE49-F238E27FC236}">
                  <a16:creationId xmlns:a16="http://schemas.microsoft.com/office/drawing/2014/main" xmlns="" id="{5FC02211-52EF-470A-9110-C79DE0D512AE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3" name="Round Same Side Corner Rectangle 9">
              <a:extLst>
                <a:ext uri="{FF2B5EF4-FFF2-40B4-BE49-F238E27FC236}">
                  <a16:creationId xmlns:a16="http://schemas.microsoft.com/office/drawing/2014/main" xmlns="" id="{EE4F6A8F-A1F4-47B6-A017-5A05DBA2A7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7" name="Picture 2" descr="C:\Users\DELL\Downloads\All4R&amp;amp;D_logo.png">
            <a:extLst>
              <a:ext uri="{FF2B5EF4-FFF2-40B4-BE49-F238E27FC236}">
                <a16:creationId xmlns:a16="http://schemas.microsoft.com/office/drawing/2014/main" xmlns="" id="{AA9E0EE7-1480-4F32-935E-70DE26C56F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EB399F0E-AC92-44B0-A853-5D77B410B5FB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83149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4C71A8-C980-417E-AAAE-BFEC6FAC7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38D5C2A-0CB8-460B-8363-414116778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6" name="squares">
            <a:extLst>
              <a:ext uri="{FF2B5EF4-FFF2-40B4-BE49-F238E27FC236}">
                <a16:creationId xmlns:a16="http://schemas.microsoft.com/office/drawing/2014/main" xmlns="" id="{863B4A8C-EB25-467C-8F7A-B0E073312B91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7" name="Rounded Rectangle 7">
              <a:extLst>
                <a:ext uri="{FF2B5EF4-FFF2-40B4-BE49-F238E27FC236}">
                  <a16:creationId xmlns:a16="http://schemas.microsoft.com/office/drawing/2014/main" xmlns="" id="{84B2C8E6-7FBE-496D-B6E1-8B7E8E34CC86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8" name="Rounded Rectangle 8">
              <a:extLst>
                <a:ext uri="{FF2B5EF4-FFF2-40B4-BE49-F238E27FC236}">
                  <a16:creationId xmlns:a16="http://schemas.microsoft.com/office/drawing/2014/main" xmlns="" id="{DF0CB558-E354-4B21-AF51-26B58DEBD81B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 Same Side Corner Rectangle 9">
              <a:extLst>
                <a:ext uri="{FF2B5EF4-FFF2-40B4-BE49-F238E27FC236}">
                  <a16:creationId xmlns:a16="http://schemas.microsoft.com/office/drawing/2014/main" xmlns="" id="{5FC5A36C-E761-4AB7-ADA3-38DB03A7D5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:a16="http://schemas.microsoft.com/office/drawing/2014/main" xmlns="" id="{143632D6-D46A-401B-B2AE-C9CDC17FB95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80001" y="91309"/>
            <a:ext cx="4067065" cy="576000"/>
          </a:xfrm>
          <a:prstGeom prst="rect">
            <a:avLst/>
          </a:prstGeom>
          <a:noFill/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64C402B5-5C67-4260-94A3-9E429F0B373F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8621664" y="51239"/>
            <a:ext cx="2973937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94299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2885E43-A26E-4349-AC5E-557E7E9F1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0EF0E7F-A08C-4813-A684-245A657E3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0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0C9918-4525-4851-957B-A1215D9A0C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:a16="http://schemas.microsoft.com/office/drawing/2014/main" xmlns="" id="{4011F226-5FB7-49A7-BF24-7EC55AB1C41F}"/>
              </a:ext>
            </a:extLst>
          </p:cNvPr>
          <p:cNvGrpSpPr/>
          <p:nvPr userDrawn="1"/>
        </p:nvGrpSpPr>
        <p:grpSpPr>
          <a:xfrm>
            <a:off x="0" y="756544"/>
            <a:ext cx="108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xmlns="" id="{6F19FF6C-52F0-49F1-A1F9-596EC24E751F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xmlns="" id="{2AC10D5A-9D7A-4BC9-8F64-DAB3CB283E6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:a16="http://schemas.microsoft.com/office/drawing/2014/main" xmlns="" id="{499A4AC1-DB3D-433A-B640-34F34DB9A35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F05C187-05A0-495B-AF60-25EE48A0E688}"/>
              </a:ext>
            </a:extLst>
          </p:cNvPr>
          <p:cNvSpPr txBox="1"/>
          <p:nvPr userDrawn="1"/>
        </p:nvSpPr>
        <p:spPr>
          <a:xfrm>
            <a:off x="1080001" y="6356352"/>
            <a:ext cx="737371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Agreement number – 2018 – 3234 / 001 – 001 </a:t>
            </a:r>
          </a:p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Project reference number – 598719-EPP-1-2018-1-MK-EPPKA2-CBHE-JP</a:t>
            </a:r>
            <a:endParaRPr lang="mk-MK" sz="75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210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1. General information about </a:t>
            </a:r>
            <a:r>
              <a:rPr lang="en-US" b="1" dirty="0" smtClean="0"/>
              <a:t>the Innovative teaching practice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400" b="1" dirty="0" smtClean="0"/>
              <a:t>Title:</a:t>
            </a:r>
            <a:r>
              <a:rPr lang="mk-MK" sz="2400" b="1" dirty="0" smtClean="0"/>
              <a:t> </a:t>
            </a:r>
            <a:r>
              <a:rPr lang="en-US" sz="2400" b="1" dirty="0" smtClean="0"/>
              <a:t>I am your teacher- who is my teacher?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b="1" dirty="0" smtClean="0"/>
              <a:t> &gt;&gt;  Role play based model</a:t>
            </a:r>
            <a:endParaRPr lang="en-GB" sz="2400" dirty="0" smtClean="0"/>
          </a:p>
          <a:p>
            <a:pPr marL="0" indent="0">
              <a:spcAft>
                <a:spcPts val="1200"/>
              </a:spcAft>
              <a:buNone/>
            </a:pPr>
            <a:endParaRPr lang="en-GB" dirty="0" smtClean="0"/>
          </a:p>
          <a:p>
            <a:pPr>
              <a:spcAft>
                <a:spcPts val="1200"/>
              </a:spcAft>
            </a:pPr>
            <a:r>
              <a:rPr lang="en-GB" b="1" dirty="0" smtClean="0"/>
              <a:t>Professor:  Elena </a:t>
            </a:r>
            <a:r>
              <a:rPr lang="en-GB" b="1" dirty="0" err="1" smtClean="0"/>
              <a:t>Dumova-Jovanoska</a:t>
            </a:r>
            <a:r>
              <a:rPr lang="en-GB" b="1" dirty="0" smtClean="0"/>
              <a:t> (Assistant: Kristina </a:t>
            </a:r>
            <a:r>
              <a:rPr lang="en-GB" b="1" dirty="0" err="1" smtClean="0"/>
              <a:t>Milkova</a:t>
            </a:r>
            <a:r>
              <a:rPr lang="en-GB" b="1" dirty="0" smtClean="0"/>
              <a:t>, MSc.)</a:t>
            </a:r>
            <a:endParaRPr lang="en-GB" dirty="0" smtClean="0"/>
          </a:p>
          <a:p>
            <a:pPr>
              <a:spcAft>
                <a:spcPts val="1200"/>
              </a:spcAft>
            </a:pPr>
            <a:r>
              <a:rPr lang="en-GB" b="1" dirty="0" smtClean="0"/>
              <a:t>Institution: University of Ss. Cyril and Methodius Skopje</a:t>
            </a:r>
          </a:p>
          <a:p>
            <a:pPr>
              <a:spcAft>
                <a:spcPts val="1200"/>
              </a:spcAft>
            </a:pPr>
            <a:r>
              <a:rPr lang="en-GB" b="1" dirty="0" smtClean="0"/>
              <a:t>Mail: dumova@gf.ukim.edu.mk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01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2. Description of the innovative teaching practice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522" y="1637245"/>
            <a:ext cx="7231611" cy="435133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n-GB" dirty="0" smtClean="0"/>
              <a:t>Part 1&gt;</a:t>
            </a:r>
          </a:p>
          <a:p>
            <a:pPr algn="just">
              <a:buFontTx/>
              <a:buChar char="-"/>
            </a:pPr>
            <a:r>
              <a:rPr lang="en-GB" dirty="0" smtClean="0"/>
              <a:t>Each </a:t>
            </a:r>
            <a:r>
              <a:rPr lang="en-GB" dirty="0" smtClean="0"/>
              <a:t>participant in the course will get a randomly selected “anonymous teacher “ from the rest of the course participants.</a:t>
            </a:r>
          </a:p>
          <a:p>
            <a:pPr algn="just">
              <a:buFontTx/>
              <a:buChar char="-"/>
            </a:pPr>
            <a:r>
              <a:rPr lang="en-GB" dirty="0" smtClean="0"/>
              <a:t>Specific </a:t>
            </a:r>
            <a:r>
              <a:rPr lang="en-GB" dirty="0" smtClean="0"/>
              <a:t>dates (depending on the material) will be appointed as testing days and each participant will have an assignment to create a test , define the grading points and afterwards grade the test of his appointed student.</a:t>
            </a:r>
          </a:p>
          <a:p>
            <a:pPr algn="just">
              <a:buFontTx/>
              <a:buChar char="-"/>
            </a:pPr>
            <a:r>
              <a:rPr lang="en-GB" dirty="0" smtClean="0"/>
              <a:t>Specific </a:t>
            </a:r>
            <a:r>
              <a:rPr lang="en-GB" dirty="0" smtClean="0"/>
              <a:t>dates will be marked as open discussion forums in which all the participants and the actual course </a:t>
            </a:r>
            <a:r>
              <a:rPr lang="en-GB" dirty="0" smtClean="0"/>
              <a:t>teacher, </a:t>
            </a:r>
            <a:r>
              <a:rPr lang="en-GB" dirty="0"/>
              <a:t>as well as company </a:t>
            </a:r>
            <a:r>
              <a:rPr lang="en-GB" dirty="0" smtClean="0"/>
              <a:t>representative, </a:t>
            </a:r>
            <a:r>
              <a:rPr lang="en-GB" dirty="0" smtClean="0"/>
              <a:t>debate the results and questions. </a:t>
            </a:r>
          </a:p>
          <a:p>
            <a:pPr algn="just">
              <a:buFontTx/>
              <a:buChar char="-"/>
            </a:pPr>
            <a:r>
              <a:rPr lang="en-GB" dirty="0" smtClean="0"/>
              <a:t>Participants </a:t>
            </a:r>
            <a:r>
              <a:rPr lang="en-GB" dirty="0" smtClean="0"/>
              <a:t>will get points for creating the tests and at the same time for giving answers to a certain test they receive. </a:t>
            </a:r>
          </a:p>
          <a:p>
            <a:pPr algn="just">
              <a:buFontTx/>
              <a:buChar char="-"/>
            </a:pPr>
            <a:r>
              <a:rPr lang="en-GB" dirty="0" smtClean="0"/>
              <a:t>All </a:t>
            </a:r>
            <a:r>
              <a:rPr lang="en-GB" dirty="0" smtClean="0"/>
              <a:t>participants will fill a questionnaire for the rest of the group on how each performed during discussion platforms  </a:t>
            </a:r>
            <a:endParaRPr lang="en-GB" dirty="0" smtClean="0"/>
          </a:p>
          <a:p>
            <a:pPr marL="0" indent="0" algn="just">
              <a:buNone/>
            </a:pPr>
            <a:endParaRPr lang="en-GB" sz="1800" dirty="0" smtClean="0"/>
          </a:p>
          <a:p>
            <a:pPr marL="0" indent="0" algn="just">
              <a:buNone/>
            </a:pPr>
            <a:r>
              <a:rPr lang="en-GB" dirty="0" smtClean="0"/>
              <a:t>Part 2&gt;</a:t>
            </a:r>
          </a:p>
          <a:p>
            <a:pPr marL="169863" indent="-169863" algn="just">
              <a:buNone/>
            </a:pPr>
            <a:r>
              <a:rPr lang="en-GB" dirty="0" smtClean="0"/>
              <a:t>-   Each </a:t>
            </a:r>
            <a:r>
              <a:rPr lang="en-GB" dirty="0"/>
              <a:t>participant in the course will get a randomly selected “anonymous </a:t>
            </a:r>
            <a:r>
              <a:rPr lang="en-GB" dirty="0" smtClean="0"/>
              <a:t>manager </a:t>
            </a:r>
            <a:r>
              <a:rPr lang="en-GB" dirty="0"/>
              <a:t>“ from the rest of the </a:t>
            </a:r>
            <a:r>
              <a:rPr lang="en-GB" dirty="0" smtClean="0"/>
              <a:t> course participants, who will have to appoint a case study previously prepared with a selected company.</a:t>
            </a:r>
            <a:endParaRPr lang="en-GB" dirty="0"/>
          </a:p>
          <a:p>
            <a:pPr algn="just">
              <a:buFontTx/>
              <a:buChar char="-"/>
            </a:pPr>
            <a:r>
              <a:rPr lang="en-GB" dirty="0" smtClean="0"/>
              <a:t>Specific </a:t>
            </a:r>
            <a:r>
              <a:rPr lang="en-GB" dirty="0"/>
              <a:t>dates will be marked as open discussion forums in which all the </a:t>
            </a:r>
            <a:r>
              <a:rPr lang="en-GB" dirty="0" smtClean="0"/>
              <a:t>participants, the </a:t>
            </a:r>
            <a:r>
              <a:rPr lang="en-GB" dirty="0"/>
              <a:t>actual course </a:t>
            </a:r>
            <a:r>
              <a:rPr lang="en-GB" dirty="0" smtClean="0"/>
              <a:t>teacher, as well as company representative </a:t>
            </a:r>
            <a:r>
              <a:rPr lang="en-GB" dirty="0"/>
              <a:t>debate </a:t>
            </a:r>
            <a:r>
              <a:rPr lang="en-GB" dirty="0" smtClean="0"/>
              <a:t>the case studies. </a:t>
            </a:r>
          </a:p>
          <a:p>
            <a:pPr algn="just">
              <a:buFontTx/>
              <a:buChar char="-"/>
            </a:pPr>
            <a:r>
              <a:rPr lang="en-GB" dirty="0"/>
              <a:t>All participants will fill a questionnaire for the rest of the group on how each performed during discussion platforms  </a:t>
            </a:r>
          </a:p>
          <a:p>
            <a:pPr marL="0" indent="0" algn="just">
              <a:buNone/>
            </a:pPr>
            <a:endParaRPr lang="en-GB" dirty="0" smtClean="0"/>
          </a:p>
          <a:p>
            <a:pPr algn="just">
              <a:buFontTx/>
              <a:buChar char="-"/>
            </a:pPr>
            <a:endParaRPr lang="en-GB" dirty="0" smtClean="0"/>
          </a:p>
          <a:p>
            <a:pPr algn="just">
              <a:buFontTx/>
              <a:buChar char="-"/>
            </a:pP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9211733" y="2709334"/>
            <a:ext cx="1769533" cy="176953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9982198" y="2599267"/>
            <a:ext cx="220134" cy="22013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871199" y="3335865"/>
            <a:ext cx="220134" cy="22013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383182" y="2827870"/>
            <a:ext cx="220134" cy="22013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101666" y="3335865"/>
            <a:ext cx="220134" cy="22013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9230780" y="3926416"/>
            <a:ext cx="220134" cy="22013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9982198" y="4368800"/>
            <a:ext cx="220134" cy="22013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0593914" y="2827870"/>
            <a:ext cx="220134" cy="22013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0703981" y="3979330"/>
            <a:ext cx="220134" cy="22013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977959" y="1789374"/>
            <a:ext cx="220134" cy="22013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0392833" y="1652355"/>
            <a:ext cx="139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Actual teacher acts as an observer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9603316" y="3048004"/>
            <a:ext cx="990598" cy="8784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10615276" y="3092587"/>
            <a:ext cx="140399" cy="272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9526921" y="3076120"/>
            <a:ext cx="1060161" cy="8270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9450914" y="2918086"/>
            <a:ext cx="527045" cy="8948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10064298" y="2941595"/>
            <a:ext cx="22223" cy="12926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9570703" y="3146690"/>
            <a:ext cx="433104" cy="1052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9450914" y="3487210"/>
            <a:ext cx="1136168" cy="549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9431867" y="3423659"/>
            <a:ext cx="1378841" cy="554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0198093" y="4506983"/>
            <a:ext cx="2012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Each course participant is a student and a </a:t>
            </a:r>
            <a:r>
              <a:rPr lang="en-US" sz="1200" b="1" dirty="0" smtClean="0"/>
              <a:t>teacher</a:t>
            </a:r>
          </a:p>
          <a:p>
            <a:pPr algn="ctr"/>
            <a:r>
              <a:rPr lang="en-US" sz="1200" b="1" dirty="0"/>
              <a:t>a</a:t>
            </a:r>
            <a:r>
              <a:rPr lang="en-US" sz="1200" b="1" dirty="0" smtClean="0"/>
              <a:t>n employee and a manager</a:t>
            </a:r>
            <a:endParaRPr lang="en-US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200857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50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7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1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1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50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7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50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150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150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150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7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3" dur="1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4" dur="1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000"/>
                            </p:stCondLst>
                            <p:childTnLst>
                              <p:par>
                                <p:cTn id="50" presetID="27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150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2" dur="150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150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50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0"/>
                            </p:stCondLst>
                            <p:childTnLst>
                              <p:par>
                                <p:cTn id="59" presetID="27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150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1" dur="150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2" dur="150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150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8000"/>
                            </p:stCondLst>
                            <p:childTnLst>
                              <p:par>
                                <p:cTn id="65" presetID="27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150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7" dur="150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8" dur="150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150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1000"/>
                            </p:stCondLst>
                            <p:childTnLst>
                              <p:par>
                                <p:cTn id="71" presetID="27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1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3" dur="1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4" dur="1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150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3. Duration and Target group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3782" y="1750663"/>
            <a:ext cx="9056918" cy="435133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Duration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4 weeks</a:t>
            </a:r>
            <a:endParaRPr lang="en-GB" b="1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Target group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	Students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	Professionals</a:t>
            </a:r>
          </a:p>
          <a:p>
            <a:pPr marL="0" indent="0">
              <a:spcAft>
                <a:spcPts val="1200"/>
              </a:spcAft>
              <a:buNone/>
            </a:pPr>
            <a:endParaRPr lang="en-GB" b="1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Involvement of industry or third parties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	</a:t>
            </a:r>
            <a:r>
              <a:rPr lang="en-GB" b="1" dirty="0" smtClean="0"/>
              <a:t>YES</a:t>
            </a:r>
            <a:endParaRPr lang="en-GB" b="1" dirty="0"/>
          </a:p>
          <a:p>
            <a:pPr marL="0" indent="0">
              <a:spcAft>
                <a:spcPts val="1200"/>
              </a:spcAft>
              <a:buNone/>
            </a:pPr>
            <a:endParaRPr lang="en-GB" dirty="0" smtClean="0"/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07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4. </a:t>
            </a:r>
            <a:r>
              <a:rPr lang="en-US" b="1" dirty="0" smtClean="0"/>
              <a:t>Skills </a:t>
            </a:r>
            <a:r>
              <a:rPr lang="en-US" b="1" dirty="0"/>
              <a:t>to be acquired/ improved: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/>
          </a:bodyPr>
          <a:lstStyle/>
          <a:p>
            <a:pPr lvl="0" algn="just"/>
            <a:r>
              <a:rPr lang="en-US" i="1" dirty="0"/>
              <a:t>Soft skills – People related skills</a:t>
            </a:r>
            <a:r>
              <a:rPr lang="en-US" dirty="0"/>
              <a:t>: direct impact on Communication and Interpersonal </a:t>
            </a:r>
            <a:r>
              <a:rPr lang="en-US" dirty="0" smtClean="0"/>
              <a:t>skills </a:t>
            </a:r>
            <a:r>
              <a:rPr lang="en-US" sz="1600" dirty="0">
                <a:solidFill>
                  <a:prstClr val="black"/>
                </a:solidFill>
              </a:rPr>
              <a:t>(i.e. </a:t>
            </a:r>
            <a:r>
              <a:rPr lang="en-US" sz="1600" dirty="0" smtClean="0">
                <a:solidFill>
                  <a:prstClr val="black"/>
                </a:solidFill>
              </a:rPr>
              <a:t>via open discussion forums where tests and results are debated)</a:t>
            </a:r>
            <a:endParaRPr lang="en-US" dirty="0" smtClean="0"/>
          </a:p>
          <a:p>
            <a:pPr marL="0" lvl="0" indent="0" algn="just">
              <a:buNone/>
            </a:pPr>
            <a:endParaRPr lang="en-GB" dirty="0"/>
          </a:p>
          <a:p>
            <a:pPr algn="just"/>
            <a:r>
              <a:rPr lang="en-US" i="1" dirty="0" smtClean="0"/>
              <a:t>Hard </a:t>
            </a:r>
            <a:r>
              <a:rPr lang="en-US" i="1" dirty="0"/>
              <a:t>skills – Conceptual/thinking skills</a:t>
            </a:r>
            <a:r>
              <a:rPr lang="en-US" dirty="0"/>
              <a:t>: direct impact on Analytic thinking, indirect impact on Decision </a:t>
            </a:r>
            <a:r>
              <a:rPr lang="en-US" dirty="0" smtClean="0"/>
              <a:t>making </a:t>
            </a:r>
            <a:r>
              <a:rPr lang="en-US" sz="1600" dirty="0" smtClean="0"/>
              <a:t>(i.e. enhance </a:t>
            </a:r>
            <a:r>
              <a:rPr lang="en-US" sz="1600" dirty="0"/>
              <a:t>learning by evaluating colleagues work and understanding quality </a:t>
            </a:r>
            <a:r>
              <a:rPr lang="en-US" sz="1600" dirty="0" smtClean="0"/>
              <a:t>criteria; estimating points on quiz responses)</a:t>
            </a:r>
            <a:endParaRPr lang="en-US" sz="1600" dirty="0"/>
          </a:p>
          <a:p>
            <a:pPr marL="0" lvl="0" indent="0" algn="just">
              <a:buNone/>
            </a:pPr>
            <a:endParaRPr lang="en-GB" dirty="0"/>
          </a:p>
          <a:p>
            <a:pPr marL="171450" lvl="1" algn="just">
              <a:spcBef>
                <a:spcPts val="750"/>
              </a:spcBef>
            </a:pPr>
            <a:r>
              <a:rPr lang="en-US" sz="2100" i="1" dirty="0"/>
              <a:t>Business skills: direct impact on Creativity/innovation </a:t>
            </a:r>
            <a:r>
              <a:rPr lang="en-US" sz="1600" dirty="0"/>
              <a:t>(i.e. creating course quizzes and grading </a:t>
            </a:r>
            <a:r>
              <a:rPr lang="en-US" sz="1600" dirty="0" smtClean="0"/>
              <a:t>system) </a:t>
            </a:r>
            <a:r>
              <a:rPr lang="en-US" sz="2100" i="1" dirty="0"/>
              <a:t>in</a:t>
            </a:r>
            <a:r>
              <a:rPr lang="en-US" sz="2100" i="1" dirty="0" smtClean="0"/>
              <a:t>direct </a:t>
            </a:r>
            <a:r>
              <a:rPr lang="en-US" sz="2100" i="1" dirty="0"/>
              <a:t>impact on </a:t>
            </a:r>
            <a:r>
              <a:rPr lang="en-US" sz="2100" i="1" dirty="0" smtClean="0"/>
              <a:t>developing sense for managing </a:t>
            </a:r>
            <a:r>
              <a:rPr lang="en-US" sz="1600" dirty="0" smtClean="0"/>
              <a:t>(i.e</a:t>
            </a:r>
            <a:r>
              <a:rPr lang="en-US" sz="1600" dirty="0"/>
              <a:t>. apply professional objectivity, </a:t>
            </a:r>
            <a:r>
              <a:rPr lang="en-US" sz="1600" dirty="0" smtClean="0"/>
              <a:t>recognition </a:t>
            </a:r>
            <a:r>
              <a:rPr lang="en-US" sz="1600" dirty="0"/>
              <a:t>of quality levels in  </a:t>
            </a:r>
            <a:r>
              <a:rPr lang="en-US" sz="1600" dirty="0" smtClean="0"/>
              <a:t>knowledge, </a:t>
            </a:r>
            <a:r>
              <a:rPr lang="en-US" sz="1600" dirty="0"/>
              <a:t>p</a:t>
            </a:r>
            <a:r>
              <a:rPr lang="en-US" sz="1600" dirty="0" smtClean="0"/>
              <a:t>ractice </a:t>
            </a:r>
            <a:r>
              <a:rPr lang="en-US" sz="1600" dirty="0"/>
              <a:t>responsibility</a:t>
            </a:r>
            <a:r>
              <a:rPr lang="en-US" sz="1600" dirty="0" smtClean="0"/>
              <a:t>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820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5. </a:t>
            </a:r>
            <a:r>
              <a:rPr lang="en-GB" b="1" dirty="0" smtClean="0"/>
              <a:t>Methods and techniques 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0000" y="1750663"/>
            <a:ext cx="9140700" cy="4351338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Format &gt;  Role play-based learning</a:t>
            </a:r>
          </a:p>
          <a:p>
            <a:pPr marL="0" lvl="0" indent="0">
              <a:buNone/>
            </a:pPr>
            <a:endParaRPr lang="en-US" b="1" dirty="0" smtClean="0"/>
          </a:p>
          <a:p>
            <a:pPr algn="just"/>
            <a:r>
              <a:rPr lang="en-US" b="1" dirty="0" smtClean="0"/>
              <a:t>Techniques completed with individual work</a:t>
            </a:r>
            <a:r>
              <a:rPr lang="en-US" dirty="0" smtClean="0"/>
              <a:t>: problem </a:t>
            </a:r>
            <a:r>
              <a:rPr lang="en-US" dirty="0"/>
              <a:t>solving, </a:t>
            </a:r>
            <a:r>
              <a:rPr lang="en-US" dirty="0" smtClean="0"/>
              <a:t>creation of quizzes and individual grading systems</a:t>
            </a:r>
            <a:endParaRPr lang="en-US" dirty="0"/>
          </a:p>
          <a:p>
            <a:pPr algn="just"/>
            <a:endParaRPr lang="en-US" dirty="0" smtClean="0"/>
          </a:p>
          <a:p>
            <a:pPr algn="just"/>
            <a:r>
              <a:rPr lang="en-US" b="1" dirty="0" smtClean="0"/>
              <a:t>Techniques completed in teams</a:t>
            </a:r>
            <a:r>
              <a:rPr lang="en-US" dirty="0" smtClean="0"/>
              <a:t>: debate, demonstration</a:t>
            </a:r>
            <a:endParaRPr lang="en-US" b="1" dirty="0" smtClean="0"/>
          </a:p>
          <a:p>
            <a:pPr marL="0" indent="0" algn="just">
              <a:buNone/>
            </a:pPr>
            <a:endParaRPr lang="en-US" dirty="0"/>
          </a:p>
          <a:p>
            <a:pPr lvl="0" algn="just"/>
            <a:r>
              <a:rPr lang="en-US" b="1" dirty="0" smtClean="0"/>
              <a:t>Available resources via e-learning</a:t>
            </a:r>
            <a:r>
              <a:rPr lang="en-US" dirty="0" smtClean="0"/>
              <a:t> platform: articles, presentations</a:t>
            </a:r>
            <a:r>
              <a:rPr lang="en-US" dirty="0"/>
              <a:t>, forum, </a:t>
            </a:r>
            <a:r>
              <a:rPr lang="en-US" dirty="0" smtClean="0"/>
              <a:t>trial quizzes</a:t>
            </a:r>
          </a:p>
          <a:p>
            <a:pPr marL="0" lv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8767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b="1" dirty="0"/>
              <a:t>6</a:t>
            </a:r>
            <a:r>
              <a:rPr lang="en-GB" b="1" dirty="0" smtClean="0"/>
              <a:t>. </a:t>
            </a:r>
            <a:r>
              <a:rPr lang="en-US" b="1" smtClean="0"/>
              <a:t>Methods </a:t>
            </a:r>
            <a:r>
              <a:rPr lang="en-US" b="1" dirty="0"/>
              <a:t>for </a:t>
            </a:r>
            <a:r>
              <a:rPr lang="en-US" b="1" dirty="0" smtClean="0"/>
              <a:t>assessment and evaluation </a:t>
            </a:r>
            <a:r>
              <a:rPr lang="en-US" b="1" dirty="0"/>
              <a:t>of the </a:t>
            </a:r>
            <a:r>
              <a:rPr lang="en-US" b="1" dirty="0" smtClean="0"/>
              <a:t>practice</a:t>
            </a:r>
            <a:endParaRPr lang="en-US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E3EC3F68-C96D-40AD-AC76-0833558436CF}"/>
              </a:ext>
            </a:extLst>
          </p:cNvPr>
          <p:cNvSpPr txBox="1">
            <a:spLocks/>
          </p:cNvSpPr>
          <p:nvPr/>
        </p:nvSpPr>
        <p:spPr>
          <a:xfrm>
            <a:off x="1079999" y="1750663"/>
            <a:ext cx="105156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Methods for assessment</a:t>
            </a:r>
          </a:p>
          <a:p>
            <a:endParaRPr lang="en-US" dirty="0" smtClean="0"/>
          </a:p>
          <a:p>
            <a:r>
              <a:rPr lang="en-US" dirty="0" smtClean="0"/>
              <a:t>Points achieved in 3 parts: </a:t>
            </a:r>
          </a:p>
          <a:p>
            <a:pPr marL="457200" indent="-457200">
              <a:buAutoNum type="arabicPeriod"/>
            </a:pPr>
            <a:r>
              <a:rPr lang="en-US" dirty="0" smtClean="0"/>
              <a:t>evaluation received from the appointed student for the created quiz and grading system</a:t>
            </a:r>
          </a:p>
          <a:p>
            <a:pPr marL="457200" indent="-457200">
              <a:buAutoNum type="arabicPeriod"/>
            </a:pPr>
            <a:r>
              <a:rPr lang="en-US" dirty="0"/>
              <a:t>e</a:t>
            </a:r>
            <a:r>
              <a:rPr lang="en-US" dirty="0" smtClean="0"/>
              <a:t>valuation of the quiz he/she took from another “teacher”</a:t>
            </a:r>
          </a:p>
          <a:p>
            <a:pPr marL="457200" indent="-457200">
              <a:buAutoNum type="arabicPeriod"/>
            </a:pPr>
            <a:r>
              <a:rPr lang="en-US" dirty="0"/>
              <a:t>e</a:t>
            </a:r>
            <a:r>
              <a:rPr lang="en-US" dirty="0" smtClean="0"/>
              <a:t>valuation of participation in discussion forums received from the rest of the </a:t>
            </a:r>
            <a:r>
              <a:rPr lang="en-US" dirty="0" smtClean="0"/>
              <a:t>group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r>
              <a:rPr lang="en-US" b="1" dirty="0" smtClean="0"/>
              <a:t>Methods for evaluation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  <a:p>
            <a:r>
              <a:rPr lang="en-US" dirty="0" smtClean="0"/>
              <a:t>Evaluation lists and feedback from students</a:t>
            </a:r>
          </a:p>
        </p:txBody>
      </p:sp>
    </p:spTree>
    <p:extLst>
      <p:ext uri="{BB962C8B-B14F-4D97-AF65-F5344CB8AC3E}">
        <p14:creationId xmlns:p14="http://schemas.microsoft.com/office/powerpoint/2010/main" val="138007431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.pptx" id="{AE8E6D74-1B11-4748-AC68-BB99129FEB5C}" vid="{E67EB6DF-D0BA-494F-901D-824AB1914B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547</Words>
  <Application>Microsoft Office PowerPoint</Application>
  <PresentationFormat>Widescreen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1_Office Theme</vt:lpstr>
      <vt:lpstr>1. General information about the Innovative teaching practice</vt:lpstr>
      <vt:lpstr>2. Description of the innovative teaching practice</vt:lpstr>
      <vt:lpstr>3. Duration and Target group</vt:lpstr>
      <vt:lpstr>4. Skills to be acquired/ improved:</vt:lpstr>
      <vt:lpstr>5. Methods and techniques </vt:lpstr>
      <vt:lpstr>6. Methods for assessment and evaluation of the practice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General information about course</dc:title>
  <dc:creator>Ана Томиќ</dc:creator>
  <cp:lastModifiedBy>Simona</cp:lastModifiedBy>
  <cp:revision>23</cp:revision>
  <dcterms:created xsi:type="dcterms:W3CDTF">2020-06-18T07:03:23Z</dcterms:created>
  <dcterms:modified xsi:type="dcterms:W3CDTF">2020-06-28T12:38:48Z</dcterms:modified>
</cp:coreProperties>
</file>