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4" r:id="rId2"/>
    <p:sldId id="305" r:id="rId3"/>
    <p:sldId id="306" r:id="rId4"/>
    <p:sldId id="307" r:id="rId5"/>
    <p:sldId id="308" r:id="rId6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524000" y="2848255"/>
            <a:ext cx="9144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Template for 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442909"/>
            <a:ext cx="9144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5080257"/>
            <a:ext cx="9144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000" y="0"/>
            <a:ext cx="36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:a16="http://schemas.microsoft.com/office/drawing/2014/main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444186" y="703349"/>
            <a:ext cx="9303629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716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000"/>
            <a:ext cx="105156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ED27601-0623-429F-B57C-CA372A7F7E2E}"/>
              </a:ext>
            </a:extLst>
          </p:cNvPr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0940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00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3557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:a16="http://schemas.microsoft.com/office/drawing/2014/main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:a16="http://schemas.microsoft.com/office/drawing/2014/main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:a16="http://schemas.microsoft.com/office/drawing/2014/main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:a16="http://schemas.microsoft.com/office/drawing/2014/main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:a16="http://schemas.microsoft.com/office/drawing/2014/main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C8F7F37-EA84-4350-BBCA-63F1F6BFA34D}"/>
              </a:ext>
            </a:extLst>
          </p:cNvPr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273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1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0001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457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457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:a16="http://schemas.microsoft.com/office/drawing/2014/main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:a16="http://schemas.microsoft.com/office/drawing/2014/main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:a16="http://schemas.microsoft.com/office/drawing/2014/main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:a16="http://schemas.microsoft.com/office/drawing/2014/main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:a16="http://schemas.microsoft.com/office/drawing/2014/main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B399F0E-AC92-44B0-A853-5D77B410B5FB}"/>
              </a:ext>
            </a:extLst>
          </p:cNvPr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142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:a16="http://schemas.microsoft.com/office/drawing/2014/main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:a16="http://schemas.microsoft.com/office/drawing/2014/main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:a16="http://schemas.microsoft.com/office/drawing/2014/main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:a16="http://schemas.microsoft.com/office/drawing/2014/main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4C402B5-5C67-4260-94A3-9E429F0B373F}"/>
              </a:ext>
            </a:extLst>
          </p:cNvPr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8277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F05C187-05A0-495B-AF60-25EE48A0E688}"/>
              </a:ext>
            </a:extLst>
          </p:cNvPr>
          <p:cNvSpPr txBox="1"/>
          <p:nvPr userDrawn="1"/>
        </p:nvSpPr>
        <p:spPr>
          <a:xfrm>
            <a:off x="1080001" y="6356352"/>
            <a:ext cx="73737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74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1. General information about course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000" y="1750663"/>
            <a:ext cx="7886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b="1" dirty="0"/>
              <a:t>Title: </a:t>
            </a:r>
            <a:r>
              <a:rPr lang="en-GB" dirty="0"/>
              <a:t>Engineering Ethics </a:t>
            </a:r>
          </a:p>
          <a:p>
            <a:pPr marL="0" indent="0">
              <a:spcAft>
                <a:spcPts val="1200"/>
              </a:spcAft>
              <a:buNone/>
            </a:pPr>
            <a:endParaRPr lang="en-GB" dirty="0"/>
          </a:p>
          <a:p>
            <a:pPr>
              <a:spcAft>
                <a:spcPts val="1200"/>
              </a:spcAft>
            </a:pPr>
            <a:r>
              <a:rPr lang="en-GB" b="1" dirty="0"/>
              <a:t>Professor: </a:t>
            </a:r>
            <a:r>
              <a:rPr lang="en-GB" dirty="0"/>
              <a:t>Angelina </a:t>
            </a:r>
            <a:r>
              <a:rPr lang="en-GB" dirty="0" err="1"/>
              <a:t>Taneva-Veshoska</a:t>
            </a:r>
            <a:endParaRPr lang="en-GB" dirty="0"/>
          </a:p>
          <a:p>
            <a:pPr>
              <a:spcAft>
                <a:spcPts val="1200"/>
              </a:spcAft>
            </a:pPr>
            <a:r>
              <a:rPr lang="en-GB" b="1" dirty="0"/>
              <a:t>Institution: </a:t>
            </a:r>
            <a:r>
              <a:rPr lang="en-GB" dirty="0"/>
              <a:t>IECE</a:t>
            </a:r>
          </a:p>
          <a:p>
            <a:pPr>
              <a:spcAft>
                <a:spcPts val="1200"/>
              </a:spcAft>
            </a:pPr>
            <a:r>
              <a:rPr lang="en-GB" b="1" dirty="0"/>
              <a:t>Mail: </a:t>
            </a:r>
            <a:r>
              <a:rPr lang="en-GB" dirty="0"/>
              <a:t>angelina@iege.edu.mk</a:t>
            </a:r>
            <a:endParaRPr lang="en-US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92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2. Description of the course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000" y="1750663"/>
            <a:ext cx="78867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The course is intended to provide learners with knowledge on importance of ethics in engineering, developing capabilities to differentiate personal vs. professional ethics, and examine ethical problems.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The focus will be set on ethical principles, codes of ethics, correlation of solving ethical problems and engineering design. The following topics will be also covered:</a:t>
            </a:r>
            <a:endParaRPr lang="en-GB" dirty="0"/>
          </a:p>
          <a:p>
            <a:pPr lvl="0"/>
            <a:r>
              <a:rPr lang="en-US" dirty="0"/>
              <a:t>Rights and responsibilities of engineers,</a:t>
            </a:r>
            <a:endParaRPr lang="en-GB" dirty="0"/>
          </a:p>
          <a:p>
            <a:pPr lvl="0"/>
            <a:r>
              <a:rPr lang="en-US" dirty="0"/>
              <a:t>Engineering standards,</a:t>
            </a:r>
            <a:endParaRPr lang="en-GB" dirty="0"/>
          </a:p>
          <a:p>
            <a:pPr lvl="0"/>
            <a:r>
              <a:rPr lang="en-US" dirty="0"/>
              <a:t>Passive and active responsibility,</a:t>
            </a:r>
            <a:endParaRPr lang="en-GB" dirty="0"/>
          </a:p>
          <a:p>
            <a:pPr lvl="0"/>
            <a:r>
              <a:rPr lang="en-US" dirty="0"/>
              <a:t>The distribution of responsibility in engineering,</a:t>
            </a:r>
            <a:endParaRPr lang="en-GB" dirty="0"/>
          </a:p>
          <a:p>
            <a:pPr lvl="0"/>
            <a:r>
              <a:rPr lang="en-US" dirty="0"/>
              <a:t>Problem of many hands in engineering,</a:t>
            </a:r>
            <a:endParaRPr lang="en-GB" dirty="0"/>
          </a:p>
          <a:p>
            <a:pPr lvl="0"/>
            <a:r>
              <a:rPr lang="en-US" dirty="0"/>
              <a:t>Factors affecting moral responsibility and degrees of responsibility, and</a:t>
            </a:r>
            <a:endParaRPr lang="en-GB" dirty="0"/>
          </a:p>
          <a:p>
            <a:r>
              <a:rPr lang="en-US" dirty="0"/>
              <a:t>Whistle-blowing.</a:t>
            </a:r>
          </a:p>
        </p:txBody>
      </p:sp>
    </p:spTree>
    <p:extLst>
      <p:ext uri="{BB962C8B-B14F-4D97-AF65-F5344CB8AC3E}">
        <p14:creationId xmlns:p14="http://schemas.microsoft.com/office/powerpoint/2010/main" val="3263245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3. Target group and prerequisites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000" y="1750663"/>
            <a:ext cx="78867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Target group/Learners profile</a:t>
            </a:r>
          </a:p>
          <a:p>
            <a:pPr>
              <a:spcAft>
                <a:spcPts val="1200"/>
              </a:spcAft>
            </a:pPr>
            <a:r>
              <a:rPr lang="en-GB" dirty="0"/>
              <a:t>Engineering students</a:t>
            </a:r>
          </a:p>
          <a:p>
            <a:pPr>
              <a:spcAft>
                <a:spcPts val="1200"/>
              </a:spcAft>
            </a:pPr>
            <a:r>
              <a:rPr lang="en-GB" dirty="0"/>
              <a:t>Engineering professionals </a:t>
            </a:r>
          </a:p>
          <a:p>
            <a:pPr marL="0" indent="0">
              <a:spcAft>
                <a:spcPts val="1200"/>
              </a:spcAft>
              <a:buNone/>
            </a:pPr>
            <a:endParaRPr lang="en-GB" dirty="0"/>
          </a:p>
          <a:p>
            <a:pPr>
              <a:spcAft>
                <a:spcPts val="1200"/>
              </a:spcAft>
            </a:pPr>
            <a:endParaRPr lang="en-GB" dirty="0"/>
          </a:p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Pre</a:t>
            </a:r>
            <a:r>
              <a:rPr lang="en-GB" b="1" dirty="0"/>
              <a:t>requisites (required pre-knowledge and experiences)</a:t>
            </a:r>
          </a:p>
          <a:p>
            <a:pPr>
              <a:spcAft>
                <a:spcPts val="1200"/>
              </a:spcAft>
            </a:pPr>
            <a:r>
              <a:rPr lang="en-GB" dirty="0"/>
              <a:t>None</a:t>
            </a:r>
            <a:endParaRPr lang="en-US" b="1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890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4. Learning outcomes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000" y="1750663"/>
            <a:ext cx="7886700" cy="435133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b="1" dirty="0"/>
              <a:t>Understand </a:t>
            </a:r>
            <a:r>
              <a:rPr lang="en-US" dirty="0"/>
              <a:t>the distinction between professional and personal ethics </a:t>
            </a:r>
            <a:endParaRPr lang="en-GB" dirty="0"/>
          </a:p>
          <a:p>
            <a:pPr lvl="0"/>
            <a:r>
              <a:rPr lang="en-US" b="1" dirty="0"/>
              <a:t>Recognize</a:t>
            </a:r>
            <a:r>
              <a:rPr lang="en-US" dirty="0"/>
              <a:t> and describe the different forms of dishonesty that engineers may come across in practice</a:t>
            </a:r>
            <a:endParaRPr lang="en-GB" dirty="0"/>
          </a:p>
          <a:p>
            <a:pPr lvl="0"/>
            <a:r>
              <a:rPr lang="en-US" b="1" dirty="0"/>
              <a:t>Understand</a:t>
            </a:r>
            <a:r>
              <a:rPr lang="en-US" dirty="0"/>
              <a:t> the similarities between ethical problem solving and engineering design </a:t>
            </a:r>
            <a:endParaRPr lang="en-GB" dirty="0"/>
          </a:p>
          <a:p>
            <a:pPr lvl="0"/>
            <a:r>
              <a:rPr lang="en-US" b="1" dirty="0"/>
              <a:t>Identify </a:t>
            </a:r>
            <a:r>
              <a:rPr lang="en-US" dirty="0"/>
              <a:t>ethical issues at the different stages at the design process</a:t>
            </a:r>
            <a:endParaRPr lang="en-GB" dirty="0"/>
          </a:p>
          <a:p>
            <a:pPr lvl="0"/>
            <a:r>
              <a:rPr lang="en-US" b="1" dirty="0"/>
              <a:t>Understand </a:t>
            </a:r>
            <a:r>
              <a:rPr lang="en-US" dirty="0"/>
              <a:t>what codes of ethics are</a:t>
            </a:r>
            <a:endParaRPr lang="en-GB" dirty="0"/>
          </a:p>
          <a:p>
            <a:pPr lvl="0"/>
            <a:r>
              <a:rPr lang="en-US" b="1" dirty="0"/>
              <a:t>Examine </a:t>
            </a:r>
            <a:r>
              <a:rPr lang="en-US" dirty="0"/>
              <a:t>some codes of ethics of professional engineering societies</a:t>
            </a:r>
            <a:endParaRPr lang="en-GB" dirty="0"/>
          </a:p>
          <a:p>
            <a:pPr lvl="0"/>
            <a:r>
              <a:rPr lang="en-US" b="1" dirty="0"/>
              <a:t>Describe</a:t>
            </a:r>
            <a:r>
              <a:rPr lang="en-US" dirty="0"/>
              <a:t> how engineering designs may affect the distribution of responsibility</a:t>
            </a:r>
            <a:endParaRPr lang="en-GB" dirty="0"/>
          </a:p>
          <a:p>
            <a:pPr lvl="0"/>
            <a:r>
              <a:rPr lang="en-US" b="1" dirty="0" err="1"/>
              <a:t>Analyse</a:t>
            </a:r>
            <a:r>
              <a:rPr lang="en-US" dirty="0"/>
              <a:t> and evaluate the complex consequences and motives that typically attend moral issues in engineering practice</a:t>
            </a:r>
            <a:endParaRPr lang="en-GB" dirty="0"/>
          </a:p>
          <a:p>
            <a:r>
              <a:rPr lang="en-US" b="1" dirty="0"/>
              <a:t>Describe</a:t>
            </a:r>
            <a:r>
              <a:rPr lang="en-US" dirty="0"/>
              <a:t> the problem of many hands and explain how it applies to engineering</a:t>
            </a:r>
          </a:p>
          <a:p>
            <a:r>
              <a:rPr lang="en-US" dirty="0"/>
              <a:t>Whistleblowing </a:t>
            </a:r>
          </a:p>
          <a:p>
            <a:r>
              <a:rPr lang="en-US" dirty="0"/>
              <a:t>Case studies </a:t>
            </a:r>
          </a:p>
        </p:txBody>
      </p:sp>
    </p:spTree>
    <p:extLst>
      <p:ext uri="{BB962C8B-B14F-4D97-AF65-F5344CB8AC3E}">
        <p14:creationId xmlns:p14="http://schemas.microsoft.com/office/powerpoint/2010/main" val="3277601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5. Training and learning methods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000" y="1750663"/>
            <a:ext cx="7886700" cy="43513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E-learning: article, video, </a:t>
            </a:r>
            <a:r>
              <a:rPr lang="en-US" dirty="0" err="1"/>
              <a:t>ppt</a:t>
            </a:r>
            <a:r>
              <a:rPr lang="en-US" dirty="0"/>
              <a:t>, forum, self-assessment;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US" dirty="0"/>
              <a:t>Group work: presentation, discussions, questions &amp; answers, case-work; </a:t>
            </a:r>
          </a:p>
          <a:p>
            <a:pPr marL="0" indent="0">
              <a:buNone/>
            </a:pPr>
            <a:endParaRPr lang="en-GB" dirty="0"/>
          </a:p>
          <a:p>
            <a:r>
              <a:rPr lang="en-US" dirty="0"/>
              <a:t>Individual work: reflection – writing assessments, paper assignments.</a:t>
            </a:r>
          </a:p>
        </p:txBody>
      </p:sp>
    </p:spTree>
    <p:extLst>
      <p:ext uri="{BB962C8B-B14F-4D97-AF65-F5344CB8AC3E}">
        <p14:creationId xmlns:p14="http://schemas.microsoft.com/office/powerpoint/2010/main" val="16467679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1. General information about course</vt:lpstr>
      <vt:lpstr>2. Description of the course </vt:lpstr>
      <vt:lpstr>3. Target group and prerequisites</vt:lpstr>
      <vt:lpstr>4. Learning outcomes</vt:lpstr>
      <vt:lpstr>5. Training and learning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General information about course</dc:title>
  <dc:creator>Sergey Churilov</dc:creator>
  <cp:lastModifiedBy>Sergey Churilov</cp:lastModifiedBy>
  <cp:revision>1</cp:revision>
  <dcterms:created xsi:type="dcterms:W3CDTF">2020-09-18T13:27:36Z</dcterms:created>
  <dcterms:modified xsi:type="dcterms:W3CDTF">2020-09-18T13:27:59Z</dcterms:modified>
</cp:coreProperties>
</file>