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4" r:id="rId2"/>
    <p:sldId id="315" r:id="rId3"/>
    <p:sldId id="316" r:id="rId4"/>
    <p:sldId id="317" r:id="rId5"/>
    <p:sldId id="318" r:id="rId6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524000" y="2848255"/>
            <a:ext cx="9144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Template for 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442909"/>
            <a:ext cx="9144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5080257"/>
            <a:ext cx="9144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000" y="0"/>
            <a:ext cx="36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44186" y="703349"/>
            <a:ext cx="9303629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174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000"/>
            <a:ext cx="105156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4482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00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3557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9274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1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000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457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457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7497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3555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1080001" y="6356352"/>
            <a:ext cx="73737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7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1. General information about course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000" y="1750663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b="1" dirty="0"/>
              <a:t>Title: </a:t>
            </a:r>
            <a:r>
              <a:rPr lang="en-US" dirty="0"/>
              <a:t>Emotional Intelligence at Work</a:t>
            </a:r>
            <a:endParaRPr lang="en-GB" dirty="0"/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  <a:p>
            <a:pPr>
              <a:spcAft>
                <a:spcPts val="1200"/>
              </a:spcAft>
            </a:pPr>
            <a:r>
              <a:rPr lang="en-GB" b="1" dirty="0"/>
              <a:t>Professor: </a:t>
            </a:r>
            <a:r>
              <a:rPr lang="en-GB" dirty="0"/>
              <a:t>Angelina </a:t>
            </a:r>
            <a:r>
              <a:rPr lang="en-GB" dirty="0" err="1"/>
              <a:t>Taneva-Veshoska</a:t>
            </a:r>
            <a:endParaRPr lang="en-GB" dirty="0"/>
          </a:p>
          <a:p>
            <a:pPr>
              <a:spcAft>
                <a:spcPts val="1200"/>
              </a:spcAft>
            </a:pPr>
            <a:r>
              <a:rPr lang="en-GB" b="1" dirty="0"/>
              <a:t>Institution: </a:t>
            </a:r>
            <a:r>
              <a:rPr lang="en-GB" dirty="0"/>
              <a:t>IECE</a:t>
            </a:r>
          </a:p>
          <a:p>
            <a:pPr>
              <a:spcAft>
                <a:spcPts val="1200"/>
              </a:spcAft>
            </a:pPr>
            <a:r>
              <a:rPr lang="en-GB" b="1" dirty="0"/>
              <a:t>Mail: </a:t>
            </a:r>
            <a:r>
              <a:rPr lang="en-GB" dirty="0"/>
              <a:t>angelina@iege.edu.mk</a:t>
            </a:r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82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2. Description of the course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000" y="1750663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course is intended to provide learners with understanding of the importance of emotional intelligence (EI) and the relations emotion have on their productivity, quality of life, etc.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Several topics will be explored through a mix of training and learning methods:</a:t>
            </a:r>
            <a:endParaRPr lang="en-GB" dirty="0"/>
          </a:p>
          <a:p>
            <a:pPr lvl="0"/>
            <a:r>
              <a:rPr lang="en-US" dirty="0"/>
              <a:t>What are emotions?</a:t>
            </a:r>
            <a:endParaRPr lang="en-GB" dirty="0"/>
          </a:p>
          <a:p>
            <a:pPr lvl="0"/>
            <a:r>
              <a:rPr lang="en-US" dirty="0"/>
              <a:t>Principles of emotions</a:t>
            </a:r>
            <a:endParaRPr lang="en-GB" dirty="0"/>
          </a:p>
          <a:p>
            <a:pPr lvl="0"/>
            <a:r>
              <a:rPr lang="en-US" dirty="0"/>
              <a:t>Relationship between emotions and work</a:t>
            </a:r>
            <a:endParaRPr lang="en-GB" dirty="0"/>
          </a:p>
          <a:p>
            <a:pPr lvl="0"/>
            <a:r>
              <a:rPr lang="en-US" dirty="0"/>
              <a:t>The nature of EI, </a:t>
            </a:r>
            <a:r>
              <a:rPr lang="en-US" dirty="0" err="1"/>
              <a:t>analysing</a:t>
            </a:r>
            <a:r>
              <a:rPr lang="en-US" dirty="0"/>
              <a:t> different models of EI</a:t>
            </a:r>
            <a:endParaRPr lang="en-GB" dirty="0"/>
          </a:p>
          <a:p>
            <a:pPr lvl="0"/>
            <a:r>
              <a:rPr lang="en-US" dirty="0"/>
              <a:t>Relation of EI and personality traits</a:t>
            </a:r>
            <a:endParaRPr lang="en-GB" dirty="0"/>
          </a:p>
          <a:p>
            <a:pPr lvl="0"/>
            <a:r>
              <a:rPr lang="en-US" dirty="0"/>
              <a:t>Importance of Personal and group EI</a:t>
            </a:r>
            <a:endParaRPr lang="en-GB" dirty="0"/>
          </a:p>
          <a:p>
            <a:pPr lvl="0"/>
            <a:r>
              <a:rPr lang="en-US" dirty="0"/>
              <a:t>Developing Emotional intelligence skills (identifying emotions, using emotions, understanding emotions and managing emotions)</a:t>
            </a:r>
            <a:endParaRPr lang="en-GB" dirty="0"/>
          </a:p>
          <a:p>
            <a:r>
              <a:rPr lang="en-US" dirty="0"/>
              <a:t> Participants will be encouraged to test and experiment with several techniques for emotional intelligence and record the progress, and the change in their workplace.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23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3. Target group and prerequisites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000" y="1750663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Target group/Learners profile</a:t>
            </a:r>
          </a:p>
          <a:p>
            <a:pPr>
              <a:spcAft>
                <a:spcPts val="1200"/>
              </a:spcAft>
            </a:pPr>
            <a:r>
              <a:rPr lang="en-GB" dirty="0"/>
              <a:t>Students and young professionals </a:t>
            </a:r>
          </a:p>
          <a:p>
            <a:pPr>
              <a:spcAft>
                <a:spcPts val="1200"/>
              </a:spcAft>
            </a:pPr>
            <a:r>
              <a:rPr lang="en-GB" dirty="0"/>
              <a:t>Engineering professionals </a:t>
            </a:r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  <a:p>
            <a:pPr>
              <a:spcAft>
                <a:spcPts val="1200"/>
              </a:spcAft>
            </a:pPr>
            <a:endParaRPr lang="en-GB" dirty="0"/>
          </a:p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Pre</a:t>
            </a:r>
            <a:r>
              <a:rPr lang="en-GB" b="1" dirty="0"/>
              <a:t>requisites (required pre-knowledge and experiences)</a:t>
            </a:r>
          </a:p>
          <a:p>
            <a:pPr>
              <a:spcAft>
                <a:spcPts val="1200"/>
              </a:spcAft>
            </a:pPr>
            <a:r>
              <a:rPr lang="en-GB" dirty="0"/>
              <a:t>None</a:t>
            </a:r>
            <a:endParaRPr lang="en-US" b="1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031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4. Learning outcomes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000" y="1750663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Define</a:t>
            </a:r>
            <a:r>
              <a:rPr lang="en-US" dirty="0"/>
              <a:t> and identify emotions </a:t>
            </a:r>
            <a:endParaRPr lang="en-GB" dirty="0"/>
          </a:p>
          <a:p>
            <a:pPr lvl="0"/>
            <a:r>
              <a:rPr lang="en-US" b="1" dirty="0"/>
              <a:t>Describe</a:t>
            </a:r>
            <a:r>
              <a:rPr lang="en-US" dirty="0"/>
              <a:t> the role of emotions in the workplace</a:t>
            </a:r>
            <a:endParaRPr lang="en-GB" dirty="0"/>
          </a:p>
          <a:p>
            <a:pPr lvl="0"/>
            <a:r>
              <a:rPr lang="en-US" b="1" dirty="0" err="1"/>
              <a:t>Recognise</a:t>
            </a:r>
            <a:r>
              <a:rPr lang="en-US" dirty="0"/>
              <a:t> different emotional intelligence skills</a:t>
            </a:r>
            <a:endParaRPr lang="en-GB" dirty="0"/>
          </a:p>
          <a:p>
            <a:r>
              <a:rPr lang="en-US" b="1" dirty="0"/>
              <a:t>Employ</a:t>
            </a:r>
            <a:r>
              <a:rPr lang="en-US" dirty="0"/>
              <a:t> techniques for managing emotions in everyday life</a:t>
            </a:r>
          </a:p>
        </p:txBody>
      </p:sp>
    </p:spTree>
    <p:extLst>
      <p:ext uri="{BB962C8B-B14F-4D97-AF65-F5344CB8AC3E}">
        <p14:creationId xmlns:p14="http://schemas.microsoft.com/office/powerpoint/2010/main" val="282872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5. Training and learning methods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000" y="1750663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E-learning: article, video, </a:t>
            </a:r>
            <a:r>
              <a:rPr lang="en-US" dirty="0" err="1"/>
              <a:t>ppt</a:t>
            </a:r>
            <a:r>
              <a:rPr lang="en-US" dirty="0"/>
              <a:t>, forum, self-assessment;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US" dirty="0"/>
              <a:t>Group work: presentation, discussions, questions &amp; answers, case-work; </a:t>
            </a:r>
          </a:p>
          <a:p>
            <a:pPr marL="0" indent="0">
              <a:buNone/>
            </a:pPr>
            <a:endParaRPr lang="en-GB" dirty="0"/>
          </a:p>
          <a:p>
            <a:r>
              <a:rPr lang="en-US" dirty="0"/>
              <a:t>Individual work: reflection – writing assessments, paper assignments.</a:t>
            </a:r>
          </a:p>
        </p:txBody>
      </p:sp>
    </p:spTree>
    <p:extLst>
      <p:ext uri="{BB962C8B-B14F-4D97-AF65-F5344CB8AC3E}">
        <p14:creationId xmlns:p14="http://schemas.microsoft.com/office/powerpoint/2010/main" val="18761962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1. General information about course</vt:lpstr>
      <vt:lpstr>2. Description of the course </vt:lpstr>
      <vt:lpstr>3. Target group and prerequisites</vt:lpstr>
      <vt:lpstr>4. Learning outcomes</vt:lpstr>
      <vt:lpstr>5. Training and learning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General information about course</dc:title>
  <dc:creator>Sergey Churilov</dc:creator>
  <cp:lastModifiedBy>Sergey Churilov</cp:lastModifiedBy>
  <cp:revision>1</cp:revision>
  <dcterms:created xsi:type="dcterms:W3CDTF">2020-09-18T13:28:41Z</dcterms:created>
  <dcterms:modified xsi:type="dcterms:W3CDTF">2020-09-18T13:29:04Z</dcterms:modified>
</cp:coreProperties>
</file>