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524000" y="2848255"/>
            <a:ext cx="9144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Template for 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xmlns="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442909"/>
            <a:ext cx="9144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xmlns="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5080257"/>
            <a:ext cx="9144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000" y="0"/>
            <a:ext cx="36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xmlns="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44186" y="703349"/>
            <a:ext cx="9303629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52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000"/>
            <a:ext cx="105156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xmlns="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xmlns="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xmlns="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xmlns="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xmlns="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931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0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355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xmlns="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xmlns="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xmlns="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xmlns="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xmlns="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527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1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000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57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45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xmlns="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xmlns="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xmlns="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xmlns="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xmlns="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314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xmlns="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xmlns="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xmlns="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xmlns="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xmlns="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429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xmlns="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xmlns="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xmlns="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xmlns="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F05C187-05A0-495B-AF60-25EE48A0E688}"/>
              </a:ext>
            </a:extLst>
          </p:cNvPr>
          <p:cNvSpPr txBox="1"/>
          <p:nvPr userDrawn="1"/>
        </p:nvSpPr>
        <p:spPr>
          <a:xfrm>
            <a:off x="1080001" y="6356352"/>
            <a:ext cx="7373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1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General information about </a:t>
            </a:r>
            <a:r>
              <a:rPr lang="en-US" b="1" dirty="0" smtClean="0"/>
              <a:t>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/>
              <a:t>Title:</a:t>
            </a:r>
            <a:r>
              <a:rPr lang="mk-MK" sz="2400" b="1" dirty="0" smtClean="0"/>
              <a:t> </a:t>
            </a:r>
            <a:r>
              <a:rPr lang="en-US" sz="2400" b="1" dirty="0" smtClean="0"/>
              <a:t>Drone (remote) practice</a:t>
            </a:r>
          </a:p>
          <a:p>
            <a:pPr marL="0" lvl="1" indent="0">
              <a:spcBef>
                <a:spcPts val="750"/>
              </a:spcBef>
              <a:spcAft>
                <a:spcPts val="1200"/>
              </a:spcAft>
              <a:buNone/>
            </a:pPr>
            <a:r>
              <a:rPr lang="en-US" sz="2400" b="1" dirty="0" smtClean="0"/>
              <a:t> &gt;&gt;  </a:t>
            </a:r>
            <a:r>
              <a:rPr lang="en-US" sz="2300" dirty="0"/>
              <a:t>“Real-world” </a:t>
            </a:r>
            <a:r>
              <a:rPr lang="en-US" sz="2300" dirty="0" smtClean="0"/>
              <a:t>remote learning model</a:t>
            </a:r>
            <a:endParaRPr lang="en-US" sz="2300" dirty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Professor:  Elena </a:t>
            </a:r>
            <a:r>
              <a:rPr lang="en-GB" b="1" dirty="0" err="1" smtClean="0"/>
              <a:t>Dumova</a:t>
            </a:r>
            <a:r>
              <a:rPr lang="en-GB" b="1" dirty="0" smtClean="0"/>
              <a:t>- </a:t>
            </a:r>
            <a:r>
              <a:rPr lang="en-GB" b="1" dirty="0" err="1" smtClean="0"/>
              <a:t>Jovanoska</a:t>
            </a:r>
            <a:r>
              <a:rPr lang="en-GB" b="1" dirty="0" smtClean="0"/>
              <a:t> </a:t>
            </a: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 </a:t>
            </a:r>
            <a:r>
              <a:rPr lang="en-GB" b="1" dirty="0" smtClean="0"/>
              <a:t>  </a:t>
            </a:r>
            <a:r>
              <a:rPr lang="en-GB" b="1" dirty="0" smtClean="0"/>
              <a:t>(Assistant Professor </a:t>
            </a:r>
            <a:r>
              <a:rPr lang="en-GB" b="1" dirty="0" smtClean="0"/>
              <a:t>Simona </a:t>
            </a:r>
            <a:r>
              <a:rPr lang="en-GB" b="1" dirty="0" err="1" smtClean="0"/>
              <a:t>Bogoevska</a:t>
            </a:r>
            <a:r>
              <a:rPr lang="en-GB" b="1" dirty="0" smtClean="0"/>
              <a:t>, PhD)</a:t>
            </a: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Institution: University of Ss. Cyril and Methodius Skopje</a:t>
            </a:r>
          </a:p>
          <a:p>
            <a:pPr>
              <a:spcAft>
                <a:spcPts val="1200"/>
              </a:spcAft>
            </a:pPr>
            <a:r>
              <a:rPr lang="en-GB" b="1" dirty="0" smtClean="0"/>
              <a:t>Mail: dumova@gf.ukim.edu.mk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1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522" y="1637245"/>
            <a:ext cx="7231611" cy="4351338"/>
          </a:xfrm>
        </p:spPr>
        <p:txBody>
          <a:bodyPr>
            <a:normAutofit fontScale="77500" lnSpcReduction="20000"/>
          </a:bodyPr>
          <a:lstStyle/>
          <a:p>
            <a:pPr algn="just">
              <a:buFontTx/>
              <a:buChar char="-"/>
            </a:pPr>
            <a:r>
              <a:rPr lang="en-GB" dirty="0" smtClean="0"/>
              <a:t>Interested companies will provide a short description of working areas, working hours and meeting schedules.</a:t>
            </a:r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r>
              <a:rPr lang="en-GB" dirty="0" smtClean="0"/>
              <a:t>Each participant in the course will be offered to select from the available list of companies.</a:t>
            </a:r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r>
              <a:rPr lang="en-GB" dirty="0" smtClean="0"/>
              <a:t>The selected company will provide a “real-world” task for the participants and include the participants via online platforms in group or one-on-one meetings</a:t>
            </a:r>
            <a:r>
              <a:rPr lang="en-GB" dirty="0"/>
              <a:t> </a:t>
            </a:r>
            <a:r>
              <a:rPr lang="en-GB" dirty="0" smtClean="0"/>
              <a:t>and discussions.</a:t>
            </a:r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r>
              <a:rPr lang="en-GB" dirty="0" smtClean="0"/>
              <a:t>Specific dates will be marked as finalization of the task (as a deadline). </a:t>
            </a:r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r>
              <a:rPr lang="en-GB" dirty="0" smtClean="0"/>
              <a:t>Participants will be evaluated by an appointed team from the company for several criteria (i.e. punctuality, motivation, organization, communication etc.) . </a:t>
            </a:r>
            <a:endParaRPr lang="en-GB" dirty="0" smtClean="0"/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r>
              <a:rPr lang="en-GB" dirty="0"/>
              <a:t>Participants will be evaluated by </a:t>
            </a:r>
            <a:r>
              <a:rPr lang="en-GB" dirty="0" smtClean="0"/>
              <a:t>the course teacher for </a:t>
            </a:r>
            <a:r>
              <a:rPr lang="en-GB" dirty="0"/>
              <a:t>several criteria (i.e. </a:t>
            </a:r>
            <a:r>
              <a:rPr lang="en-GB" dirty="0" smtClean="0"/>
              <a:t>testing results, case study quality delivered </a:t>
            </a:r>
            <a:r>
              <a:rPr lang="en-GB" dirty="0"/>
              <a:t>etc.) . </a:t>
            </a:r>
          </a:p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57" y="2624666"/>
            <a:ext cx="2816143" cy="159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5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Duration and Target group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2" y="1750663"/>
            <a:ext cx="9056918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Duration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	4 weeks</a:t>
            </a: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Target group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	Students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	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Involvement of industry or third parties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	YES</a:t>
            </a:r>
            <a:endParaRPr lang="en-GB" b="1" dirty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US" b="1" dirty="0" smtClean="0"/>
              <a:t>Skills </a:t>
            </a:r>
            <a:r>
              <a:rPr lang="en-US" b="1" dirty="0"/>
              <a:t>to be acquired/ improved: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lvl="0" algn="just"/>
            <a:r>
              <a:rPr lang="en-US" i="1" dirty="0"/>
              <a:t>Soft skills – People related skills</a:t>
            </a:r>
            <a:r>
              <a:rPr lang="en-US" dirty="0"/>
              <a:t>: direct impact on Communication and Interpersonal </a:t>
            </a:r>
            <a:r>
              <a:rPr lang="en-US" dirty="0" smtClean="0"/>
              <a:t>skills </a:t>
            </a:r>
            <a:r>
              <a:rPr lang="en-US" sz="1600" dirty="0">
                <a:solidFill>
                  <a:prstClr val="black"/>
                </a:solidFill>
              </a:rPr>
              <a:t>(i.e. </a:t>
            </a:r>
            <a:r>
              <a:rPr lang="en-US" sz="1600" dirty="0" smtClean="0">
                <a:solidFill>
                  <a:prstClr val="black"/>
                </a:solidFill>
              </a:rPr>
              <a:t>meet and discuss with management and diverse employees </a:t>
            </a:r>
            <a:r>
              <a:rPr lang="en-US" sz="1600" dirty="0">
                <a:solidFill>
                  <a:prstClr val="black"/>
                </a:solidFill>
              </a:rPr>
              <a:t>in companies </a:t>
            </a:r>
            <a:r>
              <a:rPr lang="en-US" sz="1600" dirty="0" smtClean="0">
                <a:solidFill>
                  <a:prstClr val="black"/>
                </a:solidFill>
              </a:rPr>
              <a:t>)</a:t>
            </a:r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r>
              <a:rPr lang="en-US" i="1" dirty="0" smtClean="0"/>
              <a:t>Soft </a:t>
            </a:r>
            <a:r>
              <a:rPr lang="en-US" i="1" dirty="0"/>
              <a:t>skills – Personal skills</a:t>
            </a:r>
            <a:r>
              <a:rPr lang="en-US" dirty="0"/>
              <a:t>: </a:t>
            </a:r>
            <a:r>
              <a:rPr lang="en-US" dirty="0" smtClean="0"/>
              <a:t>direct </a:t>
            </a:r>
            <a:r>
              <a:rPr lang="en-US" dirty="0"/>
              <a:t>impact on Professionalism and </a:t>
            </a:r>
            <a:r>
              <a:rPr lang="en-US" dirty="0" smtClean="0"/>
              <a:t>Flexibility/adaptability as well as time optimization</a:t>
            </a:r>
            <a:endParaRPr lang="en-US" dirty="0"/>
          </a:p>
          <a:p>
            <a:pPr marL="0" lvl="0" indent="0" algn="just">
              <a:buNone/>
            </a:pPr>
            <a:endParaRPr lang="en-GB" dirty="0"/>
          </a:p>
          <a:p>
            <a:pPr algn="just"/>
            <a:r>
              <a:rPr lang="en-US" i="1" dirty="0" smtClean="0"/>
              <a:t>Hard </a:t>
            </a:r>
            <a:r>
              <a:rPr lang="en-US" i="1" dirty="0"/>
              <a:t>skills – Conceptual/thinking skills</a:t>
            </a:r>
            <a:r>
              <a:rPr lang="en-US" dirty="0"/>
              <a:t>: direct impact on Analytic thinking, indirect impact on Decision </a:t>
            </a:r>
            <a:r>
              <a:rPr lang="en-US" dirty="0" smtClean="0"/>
              <a:t>making </a:t>
            </a:r>
            <a:r>
              <a:rPr lang="en-US" sz="1600" dirty="0" smtClean="0"/>
              <a:t>(i.e. gaining experience in industry and working on actual problem with a team of employees  )</a:t>
            </a:r>
            <a:endParaRPr lang="en-US" sz="1600" dirty="0"/>
          </a:p>
          <a:p>
            <a:pPr marL="0" lv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0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</a:t>
            </a:r>
            <a:r>
              <a:rPr lang="en-GB" b="1" dirty="0" smtClean="0"/>
              <a:t>Methods and techniques 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Format &gt;  “Real world” remote learning</a:t>
            </a:r>
          </a:p>
          <a:p>
            <a:pPr marL="0" lvl="0" indent="0">
              <a:buNone/>
            </a:pPr>
            <a:endParaRPr lang="en-US" b="1" dirty="0" smtClean="0"/>
          </a:p>
          <a:p>
            <a:pPr algn="just"/>
            <a:r>
              <a:rPr lang="en-US" b="1" dirty="0" smtClean="0"/>
              <a:t>Techniques completed with individual work</a:t>
            </a:r>
            <a:r>
              <a:rPr lang="en-US" dirty="0" smtClean="0"/>
              <a:t>: problem solving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b="1" dirty="0" smtClean="0"/>
              <a:t>Techniques completed in teams</a:t>
            </a:r>
            <a:r>
              <a:rPr lang="en-US" dirty="0" smtClean="0"/>
              <a:t>: debate, demonstration</a:t>
            </a:r>
            <a:endParaRPr lang="en-US" b="1" dirty="0" smtClean="0"/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b="1" dirty="0" smtClean="0"/>
              <a:t>Available resources via e-learning</a:t>
            </a:r>
            <a:r>
              <a:rPr lang="en-US" dirty="0" smtClean="0"/>
              <a:t> platform: articles, presentations</a:t>
            </a:r>
            <a:r>
              <a:rPr lang="en-US" dirty="0"/>
              <a:t>, </a:t>
            </a:r>
            <a:r>
              <a:rPr lang="en-US" dirty="0" smtClean="0"/>
              <a:t>forum, video materials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76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6</a:t>
            </a:r>
            <a:r>
              <a:rPr lang="en-GB" b="1" dirty="0" smtClean="0"/>
              <a:t>. </a:t>
            </a:r>
            <a:r>
              <a:rPr lang="en-US" b="1" smtClean="0"/>
              <a:t>Methods </a:t>
            </a:r>
            <a:r>
              <a:rPr lang="en-US" b="1" dirty="0"/>
              <a:t>for </a:t>
            </a:r>
            <a:r>
              <a:rPr lang="en-US" b="1" dirty="0" smtClean="0"/>
              <a:t>assessment and evaluation </a:t>
            </a:r>
            <a:r>
              <a:rPr lang="en-US" b="1" dirty="0"/>
              <a:t>of the </a:t>
            </a:r>
            <a:r>
              <a:rPr lang="en-US" b="1" dirty="0" smtClean="0"/>
              <a:t>practice</a:t>
            </a:r>
            <a:endParaRPr lang="en-US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 txBox="1">
            <a:spLocks/>
          </p:cNvSpPr>
          <p:nvPr/>
        </p:nvSpPr>
        <p:spPr>
          <a:xfrm>
            <a:off x="758265" y="1690689"/>
            <a:ext cx="1103580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Methods for assessment</a:t>
            </a:r>
          </a:p>
          <a:p>
            <a:endParaRPr lang="en-US" dirty="0" smtClean="0"/>
          </a:p>
          <a:p>
            <a:r>
              <a:rPr lang="en-US" dirty="0" smtClean="0"/>
              <a:t>Points achieved from evaluation received from an appointed team from the selected </a:t>
            </a:r>
            <a:r>
              <a:rPr lang="en-US" dirty="0" smtClean="0"/>
              <a:t>company</a:t>
            </a:r>
          </a:p>
          <a:p>
            <a:r>
              <a:rPr lang="en-US" dirty="0"/>
              <a:t>Points achieved from evaluation received from </a:t>
            </a:r>
            <a:r>
              <a:rPr lang="en-US" dirty="0" smtClean="0"/>
              <a:t>course teacher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r>
              <a:rPr lang="en-US" b="1" dirty="0" smtClean="0"/>
              <a:t>Methods for evaluation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r>
              <a:rPr lang="en-US" dirty="0" smtClean="0"/>
              <a:t>Evaluation lists and feedback from students</a:t>
            </a:r>
          </a:p>
        </p:txBody>
      </p:sp>
    </p:spTree>
    <p:extLst>
      <p:ext uri="{BB962C8B-B14F-4D97-AF65-F5344CB8AC3E}">
        <p14:creationId xmlns:p14="http://schemas.microsoft.com/office/powerpoint/2010/main" val="138007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369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1. General information about the Innovative teaching practice</vt:lpstr>
      <vt:lpstr>2. Description of the innovative teaching practice</vt:lpstr>
      <vt:lpstr>3. Duration and Target group</vt:lpstr>
      <vt:lpstr>4. Skills to be acquired/ improved:</vt:lpstr>
      <vt:lpstr>5. Methods and techniques </vt:lpstr>
      <vt:lpstr>6. Methods for assessment and evaluation of the 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course</dc:title>
  <dc:creator>Ана Томиќ</dc:creator>
  <cp:lastModifiedBy>Simona</cp:lastModifiedBy>
  <cp:revision>32</cp:revision>
  <dcterms:created xsi:type="dcterms:W3CDTF">2020-06-18T07:03:23Z</dcterms:created>
  <dcterms:modified xsi:type="dcterms:W3CDTF">2020-06-28T12:46:03Z</dcterms:modified>
</cp:coreProperties>
</file>