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6" r:id="rId4"/>
    <p:sldId id="301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540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312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06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70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690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0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a.tomik@iege.edu.mk" TargetMode="External"/><Relationship Id="rId2" Type="http://schemas.openxmlformats.org/officeDocument/2006/relationships/hyperlink" Target="mailto:angelina@iege.edu.m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1. General information about </a:t>
            </a:r>
            <a:r>
              <a:rPr lang="en-US" b="1" dirty="0"/>
              <a:t>the innovative teaching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/>
              <a:t>Title:</a:t>
            </a:r>
            <a:r>
              <a:rPr lang="mk-MK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Developing sustainability lifestyles with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mk-MK" sz="2400" b="1" dirty="0" err="1">
                <a:solidFill>
                  <a:srgbClr val="FF0000"/>
                </a:solidFill>
              </a:rPr>
              <a:t>nquiry-based</a:t>
            </a:r>
            <a:r>
              <a:rPr lang="mk-MK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</a:t>
            </a:r>
            <a:r>
              <a:rPr lang="mk-MK" sz="2400" b="1" dirty="0" err="1">
                <a:solidFill>
                  <a:srgbClr val="FF0000"/>
                </a:solidFill>
              </a:rPr>
              <a:t>earning</a:t>
            </a:r>
            <a:r>
              <a:rPr lang="mk-MK" sz="2400" b="1" dirty="0">
                <a:solidFill>
                  <a:srgbClr val="FF0000"/>
                </a:solidFill>
              </a:rPr>
              <a:t> </a:t>
            </a:r>
            <a:endParaRPr lang="mk-MK" dirty="0">
              <a:solidFill>
                <a:srgbClr val="FF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Professor: </a:t>
            </a:r>
            <a:r>
              <a:rPr lang="en-GB" dirty="0" err="1"/>
              <a:t>Prof.</a:t>
            </a:r>
            <a:r>
              <a:rPr lang="en-GB" b="1" dirty="0"/>
              <a:t> </a:t>
            </a:r>
            <a:r>
              <a:rPr lang="en-GB" dirty="0"/>
              <a:t>Angelina </a:t>
            </a:r>
            <a:r>
              <a:rPr lang="en-GB" dirty="0" err="1"/>
              <a:t>Taneva-Veshoska</a:t>
            </a:r>
            <a:r>
              <a:rPr lang="en-GB" dirty="0"/>
              <a:t> and Ana </a:t>
            </a:r>
            <a:r>
              <a:rPr lang="en-GB" dirty="0" err="1"/>
              <a:t>Tomikj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Institution: </a:t>
            </a:r>
            <a:r>
              <a:rPr lang="en-GB" dirty="0"/>
              <a:t>Institute for Research in Environment, Civil Engineering and Energy - IECE</a:t>
            </a:r>
          </a:p>
          <a:p>
            <a:pPr>
              <a:spcAft>
                <a:spcPts val="1200"/>
              </a:spcAft>
            </a:pPr>
            <a:r>
              <a:rPr lang="en-GB" b="1" dirty="0"/>
              <a:t>Mail: </a:t>
            </a:r>
            <a:r>
              <a:rPr lang="en-GB" dirty="0">
                <a:hlinkClick r:id="rId2"/>
              </a:rPr>
              <a:t>angelina@iege.edu.mk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ana.tomik@iege.edu.mk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5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99" y="1750663"/>
            <a:ext cx="9651731" cy="4351338"/>
          </a:xfrm>
        </p:spPr>
        <p:txBody>
          <a:bodyPr>
            <a:normAutofit/>
          </a:bodyPr>
          <a:lstStyle/>
          <a:p>
            <a:pPr algn="just"/>
            <a:r>
              <a:rPr lang="mk-MK" dirty="0" err="1"/>
              <a:t>Based</a:t>
            </a:r>
            <a:r>
              <a:rPr lang="mk-MK" dirty="0"/>
              <a:t> </a:t>
            </a:r>
            <a:r>
              <a:rPr lang="mk-MK" dirty="0" err="1"/>
              <a:t>on</a:t>
            </a:r>
            <a:r>
              <a:rPr lang="mk-MK" dirty="0"/>
              <a:t> </a:t>
            </a:r>
            <a:r>
              <a:rPr lang="mk-MK" dirty="0" err="1"/>
              <a:t>student</a:t>
            </a:r>
            <a:r>
              <a:rPr lang="mk-MK" dirty="0"/>
              <a:t> </a:t>
            </a:r>
            <a:r>
              <a:rPr lang="mk-MK" dirty="0" err="1"/>
              <a:t>investigation</a:t>
            </a:r>
            <a:r>
              <a:rPr lang="en-US" dirty="0"/>
              <a:t>, role-models</a:t>
            </a:r>
            <a:r>
              <a:rPr lang="mk-MK" dirty="0"/>
              <a:t> </a:t>
            </a:r>
            <a:r>
              <a:rPr lang="mk-MK" dirty="0" err="1"/>
              <a:t>and</a:t>
            </a:r>
            <a:r>
              <a:rPr lang="mk-MK" dirty="0"/>
              <a:t> </a:t>
            </a:r>
            <a:r>
              <a:rPr lang="mk-MK" dirty="0" err="1"/>
              <a:t>hands-on</a:t>
            </a:r>
            <a:r>
              <a:rPr lang="mk-MK" dirty="0"/>
              <a:t> </a:t>
            </a:r>
            <a:r>
              <a:rPr lang="mk-MK" dirty="0" err="1"/>
              <a:t>projects</a:t>
            </a:r>
            <a:r>
              <a:rPr lang="mk-MK" dirty="0"/>
              <a:t>, </a:t>
            </a:r>
            <a:r>
              <a:rPr lang="mk-MK" dirty="0" err="1"/>
              <a:t>inquiry-based</a:t>
            </a:r>
            <a:r>
              <a:rPr lang="mk-MK" dirty="0"/>
              <a:t> </a:t>
            </a:r>
            <a:r>
              <a:rPr lang="mk-MK" dirty="0" err="1"/>
              <a:t>learning</a:t>
            </a:r>
            <a:r>
              <a:rPr lang="mk-MK" dirty="0"/>
              <a:t> </a:t>
            </a:r>
            <a:r>
              <a:rPr lang="en-US" dirty="0"/>
              <a:t>will be employed as</a:t>
            </a:r>
            <a:r>
              <a:rPr lang="mk-MK" dirty="0"/>
              <a:t> a </a:t>
            </a:r>
            <a:r>
              <a:rPr lang="en-US" dirty="0"/>
              <a:t>innovative </a:t>
            </a:r>
            <a:r>
              <a:rPr lang="mk-MK" dirty="0" err="1"/>
              <a:t>teaching</a:t>
            </a:r>
            <a:r>
              <a:rPr lang="mk-MK" dirty="0"/>
              <a:t> </a:t>
            </a:r>
            <a:r>
              <a:rPr lang="mk-MK" dirty="0" err="1"/>
              <a:t>method</a:t>
            </a:r>
            <a:r>
              <a:rPr lang="mk-MK" dirty="0"/>
              <a:t> t</a:t>
            </a:r>
            <a:r>
              <a:rPr lang="en-US" dirty="0"/>
              <a:t>hat will support the students to acquire and develop new skills oriented toward sustainable lifestyles. </a:t>
            </a:r>
          </a:p>
          <a:p>
            <a:pPr marL="0" indent="0" algn="just">
              <a:buNone/>
            </a:pPr>
            <a:endParaRPr lang="en-US" sz="1200" dirty="0"/>
          </a:p>
          <a:p>
            <a:pPr algn="just"/>
            <a:r>
              <a:rPr lang="en-US" dirty="0"/>
              <a:t>The participants will have opportunity to observe their behavior and challenge themselves for a period of 5 months to experiment with new habits oriented toward more sustainable lifestyle. </a:t>
            </a: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en-US" dirty="0"/>
              <a:t>They will explore individually and in teams many different approaches humans have toward life, environment, resources, work and explore more sustainable ones. </a:t>
            </a: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en-US" dirty="0"/>
              <a:t>This innovative teaching practice is beneficial for students, and the experience can be inspiration for their work style as well. 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9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99" y="1562793"/>
            <a:ext cx="8463011" cy="4539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objectives</a:t>
            </a:r>
            <a:r>
              <a:rPr lang="en-US" dirty="0"/>
              <a:t> of the innovative practice: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Challenge unsustainable behavior and make shift toward more sustainable lifestyle</a:t>
            </a:r>
            <a:endParaRPr lang="en-GB" dirty="0"/>
          </a:p>
          <a:p>
            <a:pPr lvl="0"/>
            <a:r>
              <a:rPr lang="en-US" dirty="0"/>
              <a:t>Explore the different strategies and approaches in order to use resources in more sustainable manner</a:t>
            </a:r>
            <a:endParaRPr lang="en-GB" dirty="0"/>
          </a:p>
          <a:p>
            <a:pPr lvl="0"/>
            <a:r>
              <a:rPr lang="en-US" dirty="0"/>
              <a:t>Employ reflexive thinking and action learning techniques</a:t>
            </a:r>
            <a:endParaRPr lang="en-GB" dirty="0"/>
          </a:p>
          <a:p>
            <a:pPr lvl="0"/>
            <a:r>
              <a:rPr lang="en-US" dirty="0"/>
              <a:t>Supports the participants to uncover their own agency and potential through which they can contribute to a sustainable world </a:t>
            </a:r>
            <a:endParaRPr lang="en-GB" dirty="0"/>
          </a:p>
          <a:p>
            <a:pPr lvl="0"/>
            <a:r>
              <a:rPr lang="en-US" dirty="0"/>
              <a:t>Development of change agency competences for walking the talk of sustainability, namely personal leadership and self-sustainability competences</a:t>
            </a:r>
            <a:endParaRPr lang="en-GB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183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99" y="1562793"/>
            <a:ext cx="8463011" cy="4539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 that will be covered in this practice: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Responsible vs. irresponsible use of resources</a:t>
            </a:r>
            <a:endParaRPr lang="en-GB" dirty="0"/>
          </a:p>
          <a:p>
            <a:pPr lvl="0"/>
            <a:r>
              <a:rPr lang="en-US" dirty="0"/>
              <a:t>Exploring our personal footprint</a:t>
            </a:r>
            <a:endParaRPr lang="en-GB" dirty="0"/>
          </a:p>
          <a:p>
            <a:pPr lvl="0"/>
            <a:r>
              <a:rPr lang="en-US" dirty="0"/>
              <a:t>Brainstorming ideas to practice sustainable living </a:t>
            </a:r>
            <a:endParaRPr lang="en-GB" dirty="0"/>
          </a:p>
          <a:p>
            <a:pPr lvl="0"/>
            <a:r>
              <a:rPr lang="en-US" dirty="0"/>
              <a:t>Sustainability lifestyle challenge – personal goal, obstacles and inspiration</a:t>
            </a:r>
            <a:endParaRPr lang="en-GB" dirty="0"/>
          </a:p>
          <a:p>
            <a:pPr lvl="0"/>
            <a:r>
              <a:rPr lang="en-US" dirty="0"/>
              <a:t>Case studies and real life examples from Sustainability leaders </a:t>
            </a:r>
            <a:endParaRPr lang="en-GB" dirty="0"/>
          </a:p>
          <a:p>
            <a:pPr lvl="0"/>
            <a:r>
              <a:rPr lang="en-US" dirty="0"/>
              <a:t>Being sustainable at work</a:t>
            </a:r>
            <a:endParaRPr lang="en-GB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99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Duration</a:t>
            </a:r>
            <a:r>
              <a:rPr lang="mk-MK" b="1" dirty="0"/>
              <a:t>: </a:t>
            </a:r>
            <a:r>
              <a:rPr lang="en-GB" dirty="0"/>
              <a:t>5 months</a:t>
            </a:r>
          </a:p>
          <a:p>
            <a:pPr marL="0" indent="0">
              <a:spcAft>
                <a:spcPts val="1200"/>
              </a:spcAft>
              <a:buNone/>
            </a:pP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group:</a:t>
            </a:r>
          </a:p>
          <a:p>
            <a:pPr>
              <a:spcAft>
                <a:spcPts val="1200"/>
              </a:spcAft>
            </a:pPr>
            <a:r>
              <a:rPr lang="en-GB" dirty="0"/>
              <a:t>Students </a:t>
            </a:r>
          </a:p>
          <a:p>
            <a:pPr marL="0" indent="0">
              <a:spcAft>
                <a:spcPts val="1200"/>
              </a:spcAft>
              <a:buNone/>
            </a:pPr>
            <a:endParaRPr lang="en-GB" b="1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en-GB" b="1" dirty="0"/>
              <a:t>Involvement of industry or third parties: </a:t>
            </a:r>
            <a:r>
              <a:rPr lang="en-GB" dirty="0"/>
              <a:t>Professionals from different organisations will be involved as role models, challenging the behaviour and habits of the students. Once a month guest lectures will organised when professionals will present their experience, challenges and sustainable lifestyles.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4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</a:t>
            </a:r>
            <a:r>
              <a:rPr lang="en-US" b="1" dirty="0"/>
              <a:t>Skills 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Hard skills – Conceptual/thinking skills</a:t>
            </a:r>
            <a:r>
              <a:rPr lang="en-US" dirty="0"/>
              <a:t>: direct impact on Analytical thinking and  Decision making, indirect impact on Planning and organizing</a:t>
            </a:r>
            <a:endParaRPr lang="en-GB" dirty="0"/>
          </a:p>
          <a:p>
            <a:pPr algn="just"/>
            <a:endParaRPr lang="en-GB" dirty="0"/>
          </a:p>
          <a:p>
            <a:pPr lvl="0" algn="just"/>
            <a:r>
              <a:rPr lang="en-US" i="1" dirty="0"/>
              <a:t>Soft skills – Personal skills</a:t>
            </a:r>
            <a:r>
              <a:rPr lang="en-US" dirty="0"/>
              <a:t>: direct impact on Social responsibility and Flexibility/adaptability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i="1" dirty="0"/>
              <a:t>Business skills</a:t>
            </a:r>
            <a:r>
              <a:rPr lang="en-US" dirty="0"/>
              <a:t>: direct impact on Care for sustainable development and Creativity/innovation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87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Format - Inquiry-based learning</a:t>
            </a:r>
          </a:p>
          <a:p>
            <a:pPr marL="0" lvl="0" indent="0">
              <a:buNone/>
            </a:pPr>
            <a:endParaRPr lang="en-US" b="1" dirty="0"/>
          </a:p>
          <a:p>
            <a:pPr algn="just"/>
            <a:r>
              <a:rPr lang="en-US" b="1" dirty="0"/>
              <a:t>Techniques completed with individual work</a:t>
            </a:r>
            <a:r>
              <a:rPr lang="en-US" dirty="0"/>
              <a:t>: experiments, compass, “do nothing”, discovery, mental models, someone else’s view, self-assessment quiz, personal diary, 3-2-1, letter to my younger self. 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Techniques completed in teams</a:t>
            </a:r>
            <a:r>
              <a:rPr lang="en-US" dirty="0"/>
              <a:t>: brainstorming, aerial survey, </a:t>
            </a:r>
            <a:r>
              <a:rPr lang="en-GB" dirty="0"/>
              <a:t>knowledge café, </a:t>
            </a:r>
            <a:r>
              <a:rPr lang="en-US" dirty="0"/>
              <a:t>think-pair-share, role plays, misconception check, debate, demonstration.</a:t>
            </a:r>
          </a:p>
          <a:p>
            <a:pPr marL="0" indent="0" algn="just">
              <a:buNone/>
            </a:pPr>
            <a:endParaRPr lang="en-US" b="1" dirty="0"/>
          </a:p>
          <a:p>
            <a:pPr lvl="0" algn="just"/>
            <a:r>
              <a:rPr lang="en-US" b="1" dirty="0"/>
              <a:t>Available resources via e-learning</a:t>
            </a:r>
            <a:r>
              <a:rPr lang="en-US" dirty="0"/>
              <a:t> platform: quests, articles, case studies, video materials, presentations, forum, self-assessment quizzes.</a:t>
            </a:r>
          </a:p>
        </p:txBody>
      </p:sp>
    </p:spTree>
    <p:extLst>
      <p:ext uri="{BB962C8B-B14F-4D97-AF65-F5344CB8AC3E}">
        <p14:creationId xmlns:p14="http://schemas.microsoft.com/office/powerpoint/2010/main" val="329595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6. </a:t>
            </a:r>
            <a:r>
              <a:rPr lang="en-US" b="1" dirty="0"/>
              <a:t>Methods for assessment and evaluation of the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Methods for assessment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Pre- and post- self-assessment</a:t>
            </a:r>
          </a:p>
          <a:p>
            <a:r>
              <a:rPr lang="en-US" dirty="0"/>
              <a:t>Individual assignments</a:t>
            </a:r>
          </a:p>
          <a:p>
            <a:r>
              <a:rPr lang="en-US" dirty="0"/>
              <a:t>Team presentations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Methods for evaluation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US" dirty="0"/>
              <a:t>Evaluation lists and feedback from students</a:t>
            </a:r>
          </a:p>
          <a:p>
            <a:r>
              <a:rPr lang="en-US" dirty="0"/>
              <a:t>Testimonials and photos from students during implementation phase</a:t>
            </a:r>
          </a:p>
          <a:p>
            <a:r>
              <a:rPr lang="en-US" dirty="0"/>
              <a:t>Feedback from involved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6126870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2. Description of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the innovative teaching practice</dc:title>
  <dc:creator>Sergey Churilov</dc:creator>
  <cp:lastModifiedBy>Sergey Churilov</cp:lastModifiedBy>
  <cp:revision>1</cp:revision>
  <dcterms:created xsi:type="dcterms:W3CDTF">2020-09-18T12:46:23Z</dcterms:created>
  <dcterms:modified xsi:type="dcterms:W3CDTF">2020-09-18T12:46:43Z</dcterms:modified>
</cp:coreProperties>
</file>