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6" r:id="rId2"/>
    <p:sldId id="267" r:id="rId3"/>
    <p:sldId id="268" r:id="rId4"/>
    <p:sldId id="269" r:id="rId5"/>
    <p:sldId id="270" r:id="rId6"/>
    <p:sldId id="271" r:id="rId7"/>
    <p:sldId id="272" r:id="rId8"/>
  </p:sldIdLst>
  <p:sldSz cx="12192000" cy="6858000"/>
  <p:notesSz cx="6858000" cy="9144000"/>
  <p:defaultTextStyle>
    <a:defPPr>
      <a:defRPr lang="mk-M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>
            <a:extLst>
              <a:ext uri="{FF2B5EF4-FFF2-40B4-BE49-F238E27FC236}">
                <a16:creationId xmlns:a16="http://schemas.microsoft.com/office/drawing/2014/main" id="{F2A842C9-2FCC-48D1-8616-E978183910FA}"/>
              </a:ext>
            </a:extLst>
          </p:cNvPr>
          <p:cNvSpPr txBox="1">
            <a:spLocks/>
          </p:cNvSpPr>
          <p:nvPr userDrawn="1"/>
        </p:nvSpPr>
        <p:spPr>
          <a:xfrm>
            <a:off x="1524000" y="2847975"/>
            <a:ext cx="9144000" cy="365125"/>
          </a:xfrm>
          <a:prstGeom prst="rect">
            <a:avLst/>
          </a:prstGeom>
        </p:spPr>
        <p:txBody>
          <a:bodyPr lIns="68580" tIns="34290" rIns="68580" bIns="3429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n-US" sz="1500" dirty="0"/>
              <a:t>Template for LLL Courses</a:t>
            </a:r>
            <a:endParaRPr lang="mk-MK" sz="1500" dirty="0"/>
          </a:p>
        </p:txBody>
      </p:sp>
      <p:pic>
        <p:nvPicPr>
          <p:cNvPr id="5" name="Picture 26">
            <a:extLst>
              <a:ext uri="{FF2B5EF4-FFF2-40B4-BE49-F238E27FC236}">
                <a16:creationId xmlns:a16="http://schemas.microsoft.com/office/drawing/2014/main" id="{BC1B1AF7-8AD4-48B1-8B36-2144DDFDA6E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67738" y="0"/>
            <a:ext cx="3600450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 descr="C:\Users\DELL\Downloads\All4R&amp;amp;D_logo.png">
            <a:extLst>
              <a:ext uri="{FF2B5EF4-FFF2-40B4-BE49-F238E27FC236}">
                <a16:creationId xmlns:a16="http://schemas.microsoft.com/office/drawing/2014/main" id="{B4A8C522-D5E4-4EF0-8C02-7C1621EE06E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4625" y="703263"/>
            <a:ext cx="9302750" cy="1317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Text Placeholder 20"/>
          <p:cNvSpPr>
            <a:spLocks noGrp="1"/>
          </p:cNvSpPr>
          <p:nvPr>
            <p:ph type="body" sz="quarter" idx="13"/>
          </p:nvPr>
        </p:nvSpPr>
        <p:spPr>
          <a:xfrm>
            <a:off x="1524000" y="4442909"/>
            <a:ext cx="9144000" cy="428115"/>
          </a:xfrm>
        </p:spPr>
        <p:txBody>
          <a:bodyPr/>
          <a:lstStyle>
            <a:lvl1pPr marL="0" indent="0">
              <a:buNone/>
              <a:defRPr sz="2100" b="1"/>
            </a:lvl1pPr>
            <a:lvl2pPr>
              <a:defRPr b="1"/>
            </a:lvl2pPr>
            <a:lvl3pPr>
              <a:defRPr b="1"/>
            </a:lvl3pPr>
            <a:lvl4pPr>
              <a:defRPr b="1"/>
            </a:lvl4pPr>
            <a:lvl5pPr>
              <a:defRPr b="1"/>
            </a:lvl5pPr>
          </a:lstStyle>
          <a:p>
            <a:pPr lvl="0"/>
            <a:r>
              <a:rPr lang="hr-HR"/>
              <a:t>Kliknite da biste uredili stilove teksta matrice</a:t>
            </a:r>
          </a:p>
        </p:txBody>
      </p:sp>
      <p:sp>
        <p:nvSpPr>
          <p:cNvPr id="24" name="Text Placeholder 20"/>
          <p:cNvSpPr>
            <a:spLocks noGrp="1"/>
          </p:cNvSpPr>
          <p:nvPr>
            <p:ph type="body" sz="quarter" idx="14"/>
          </p:nvPr>
        </p:nvSpPr>
        <p:spPr>
          <a:xfrm>
            <a:off x="1524000" y="5080257"/>
            <a:ext cx="9144000" cy="428115"/>
          </a:xfrm>
        </p:spPr>
        <p:txBody>
          <a:bodyPr/>
          <a:lstStyle>
            <a:lvl1pPr marL="0" indent="0">
              <a:buNone/>
              <a:defRPr sz="1800" b="0"/>
            </a:lvl1pPr>
            <a:lvl2pPr>
              <a:defRPr b="1"/>
            </a:lvl2pPr>
            <a:lvl3pPr>
              <a:defRPr b="1"/>
            </a:lvl3pPr>
            <a:lvl4pPr>
              <a:defRPr b="1"/>
            </a:lvl4pPr>
            <a:lvl5pPr>
              <a:defRPr b="1"/>
            </a:lvl5pPr>
          </a:lstStyle>
          <a:p>
            <a:pPr lvl="0"/>
            <a:r>
              <a:rPr lang="hr-HR"/>
              <a:t>Kliknite da biste uredili stilove teksta matrice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553E3AC-DAB7-4769-B261-0645A22330F4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B3C340B-119D-42A1-BB5C-5042B22B7C34}" type="slidenum">
              <a:rPr lang="mk-MK" altLang="en-US"/>
              <a:pPr>
                <a:defRPr/>
              </a:pPr>
              <a:t>‹#›</a:t>
            </a:fld>
            <a:endParaRPr lang="mk-MK" altLang="en-US"/>
          </a:p>
        </p:txBody>
      </p:sp>
    </p:spTree>
    <p:extLst>
      <p:ext uri="{BB962C8B-B14F-4D97-AF65-F5344CB8AC3E}">
        <p14:creationId xmlns:p14="http://schemas.microsoft.com/office/powerpoint/2010/main" val="4700890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squares">
            <a:extLst>
              <a:ext uri="{FF2B5EF4-FFF2-40B4-BE49-F238E27FC236}">
                <a16:creationId xmlns:a16="http://schemas.microsoft.com/office/drawing/2014/main" id="{02A18CBF-5742-48F5-962A-AF02822EEE40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0" y="755650"/>
            <a:ext cx="1079500" cy="539750"/>
            <a:chOff x="0" y="452558"/>
            <a:chExt cx="914400" cy="524182"/>
          </a:xfrm>
        </p:grpSpPr>
        <p:sp>
          <p:nvSpPr>
            <p:cNvPr id="5" name="Rounded Rectangle 7">
              <a:extLst>
                <a:ext uri="{FF2B5EF4-FFF2-40B4-BE49-F238E27FC236}">
                  <a16:creationId xmlns:a16="http://schemas.microsoft.com/office/drawing/2014/main" id="{757EEADB-EE2A-4612-B839-A4EB1BC03FC3}"/>
                </a:ext>
              </a:extLst>
            </p:cNvPr>
            <p:cNvSpPr/>
            <p:nvPr/>
          </p:nvSpPr>
          <p:spPr>
            <a:xfrm>
              <a:off x="591671" y="452558"/>
              <a:ext cx="322729" cy="524182"/>
            </a:xfrm>
            <a:prstGeom prst="round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sz="1350"/>
            </a:p>
          </p:txBody>
        </p:sp>
        <p:sp>
          <p:nvSpPr>
            <p:cNvPr id="6" name="Rounded Rectangle 8">
              <a:extLst>
                <a:ext uri="{FF2B5EF4-FFF2-40B4-BE49-F238E27FC236}">
                  <a16:creationId xmlns:a16="http://schemas.microsoft.com/office/drawing/2014/main" id="{65A2E7CC-AD6C-4CA9-8B92-084E6DBEEDD7}"/>
                </a:ext>
              </a:extLst>
            </p:cNvPr>
            <p:cNvSpPr/>
            <p:nvPr/>
          </p:nvSpPr>
          <p:spPr>
            <a:xfrm>
              <a:off x="215153" y="452558"/>
              <a:ext cx="322729" cy="524182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sz="1350"/>
            </a:p>
          </p:txBody>
        </p:sp>
        <p:sp>
          <p:nvSpPr>
            <p:cNvPr id="7" name="Round Same Side Corner Rectangle 9">
              <a:extLst>
                <a:ext uri="{FF2B5EF4-FFF2-40B4-BE49-F238E27FC236}">
                  <a16:creationId xmlns:a16="http://schemas.microsoft.com/office/drawing/2014/main" id="{CEAF75D9-D3B2-4245-9775-D2BCEFF3BF88}"/>
                </a:ext>
              </a:extLst>
            </p:cNvPr>
            <p:cNvSpPr/>
            <p:nvPr/>
          </p:nvSpPr>
          <p:spPr>
            <a:xfrm rot="5400000">
              <a:off x="-181409" y="633967"/>
              <a:ext cx="524182" cy="161365"/>
            </a:xfrm>
            <a:prstGeom prst="round2SameRect">
              <a:avLst>
                <a:gd name="adj1" fmla="val 29167"/>
                <a:gd name="adj2" fmla="val 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sz="1350"/>
            </a:p>
          </p:txBody>
        </p:sp>
      </p:grpSp>
      <p:pic>
        <p:nvPicPr>
          <p:cNvPr id="8" name="Picture 2" descr="C:\Users\DELL\Downloads\All4R&amp;amp;D_logo.png">
            <a:extLst>
              <a:ext uri="{FF2B5EF4-FFF2-40B4-BE49-F238E27FC236}">
                <a16:creationId xmlns:a16="http://schemas.microsoft.com/office/drawing/2014/main" id="{1E6780E5-96CD-4C94-8DA8-EBA7B40B26F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0" y="92075"/>
            <a:ext cx="4067175" cy="57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14">
            <a:extLst>
              <a:ext uri="{FF2B5EF4-FFF2-40B4-BE49-F238E27FC236}">
                <a16:creationId xmlns:a16="http://schemas.microsoft.com/office/drawing/2014/main" id="{19FB3A37-B6CE-42AD-A1E6-84A4A0DF175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984" t="10513" r="2316" b="10513"/>
          <a:stretch>
            <a:fillRect/>
          </a:stretch>
        </p:blipFill>
        <p:spPr bwMode="auto">
          <a:xfrm>
            <a:off x="8621713" y="50800"/>
            <a:ext cx="2973387" cy="54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0000" y="756000"/>
            <a:ext cx="10515600" cy="93468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mk-M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80000" y="1825625"/>
            <a:ext cx="10515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k-MK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D7535ADE-848A-4B55-B94B-D8914DDE262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76C1CAF-A4F6-49A7-8EF6-8D3D7760F9D2}" type="slidenum">
              <a:rPr lang="mk-MK" altLang="en-US"/>
              <a:pPr>
                <a:defRPr/>
              </a:pPr>
              <a:t>‹#›</a:t>
            </a:fld>
            <a:endParaRPr lang="mk-MK" altLang="en-US"/>
          </a:p>
        </p:txBody>
      </p:sp>
    </p:spTree>
    <p:extLst>
      <p:ext uri="{BB962C8B-B14F-4D97-AF65-F5344CB8AC3E}">
        <p14:creationId xmlns:p14="http://schemas.microsoft.com/office/powerpoint/2010/main" val="19939458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squares">
            <a:extLst>
              <a:ext uri="{FF2B5EF4-FFF2-40B4-BE49-F238E27FC236}">
                <a16:creationId xmlns:a16="http://schemas.microsoft.com/office/drawing/2014/main" id="{A0A2C1CA-4D89-442B-9C35-D78295815608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0" y="757238"/>
            <a:ext cx="1079500" cy="539750"/>
            <a:chOff x="0" y="452558"/>
            <a:chExt cx="914400" cy="524182"/>
          </a:xfrm>
        </p:grpSpPr>
        <p:sp>
          <p:nvSpPr>
            <p:cNvPr id="6" name="Rounded Rectangle 7">
              <a:extLst>
                <a:ext uri="{FF2B5EF4-FFF2-40B4-BE49-F238E27FC236}">
                  <a16:creationId xmlns:a16="http://schemas.microsoft.com/office/drawing/2014/main" id="{931B162D-6D13-4F79-989B-CBFB6A1A43BF}"/>
                </a:ext>
              </a:extLst>
            </p:cNvPr>
            <p:cNvSpPr/>
            <p:nvPr/>
          </p:nvSpPr>
          <p:spPr>
            <a:xfrm>
              <a:off x="591671" y="452558"/>
              <a:ext cx="322729" cy="524182"/>
            </a:xfrm>
            <a:prstGeom prst="round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sz="1350"/>
            </a:p>
          </p:txBody>
        </p:sp>
        <p:sp>
          <p:nvSpPr>
            <p:cNvPr id="7" name="Rounded Rectangle 8">
              <a:extLst>
                <a:ext uri="{FF2B5EF4-FFF2-40B4-BE49-F238E27FC236}">
                  <a16:creationId xmlns:a16="http://schemas.microsoft.com/office/drawing/2014/main" id="{7131A379-C8DF-4EE1-A847-48657B20237B}"/>
                </a:ext>
              </a:extLst>
            </p:cNvPr>
            <p:cNvSpPr/>
            <p:nvPr/>
          </p:nvSpPr>
          <p:spPr>
            <a:xfrm>
              <a:off x="215153" y="452558"/>
              <a:ext cx="322729" cy="524182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sz="1350"/>
            </a:p>
          </p:txBody>
        </p:sp>
        <p:sp>
          <p:nvSpPr>
            <p:cNvPr id="8" name="Round Same Side Corner Rectangle 9">
              <a:extLst>
                <a:ext uri="{FF2B5EF4-FFF2-40B4-BE49-F238E27FC236}">
                  <a16:creationId xmlns:a16="http://schemas.microsoft.com/office/drawing/2014/main" id="{1AC89018-DDFF-41C2-A28E-57F95F96DAB5}"/>
                </a:ext>
              </a:extLst>
            </p:cNvPr>
            <p:cNvSpPr/>
            <p:nvPr/>
          </p:nvSpPr>
          <p:spPr>
            <a:xfrm rot="5400000">
              <a:off x="-181409" y="633967"/>
              <a:ext cx="524182" cy="161365"/>
            </a:xfrm>
            <a:prstGeom prst="round2SameRect">
              <a:avLst>
                <a:gd name="adj1" fmla="val 29167"/>
                <a:gd name="adj2" fmla="val 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sz="1350"/>
            </a:p>
          </p:txBody>
        </p:sp>
      </p:grpSp>
      <p:pic>
        <p:nvPicPr>
          <p:cNvPr id="9" name="Picture 2" descr="C:\Users\DELL\Downloads\All4R&amp;amp;D_logo.png">
            <a:extLst>
              <a:ext uri="{FF2B5EF4-FFF2-40B4-BE49-F238E27FC236}">
                <a16:creationId xmlns:a16="http://schemas.microsoft.com/office/drawing/2014/main" id="{16F8B714-DE44-4037-B666-744FE4D5027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0" y="92075"/>
            <a:ext cx="4067175" cy="57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15">
            <a:extLst>
              <a:ext uri="{FF2B5EF4-FFF2-40B4-BE49-F238E27FC236}">
                <a16:creationId xmlns:a16="http://schemas.microsoft.com/office/drawing/2014/main" id="{4D92E32A-4B99-4246-9A55-F1BFBC744E8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984" t="10513" r="2316" b="10513"/>
          <a:stretch>
            <a:fillRect/>
          </a:stretch>
        </p:blipFill>
        <p:spPr bwMode="auto">
          <a:xfrm>
            <a:off x="8621713" y="50800"/>
            <a:ext cx="2973387" cy="54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0000" y="756545"/>
            <a:ext cx="10515600" cy="93414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mk-MK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800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k-MK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03557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k-MK"/>
          </a:p>
        </p:txBody>
      </p:sp>
      <p:sp>
        <p:nvSpPr>
          <p:cNvPr id="11" name="Slide Number Placeholder 6">
            <a:extLst>
              <a:ext uri="{FF2B5EF4-FFF2-40B4-BE49-F238E27FC236}">
                <a16:creationId xmlns:a16="http://schemas.microsoft.com/office/drawing/2014/main" id="{720BD3AF-5B45-4321-A8B9-6D5C1718A7F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67B0950-20F3-406F-8531-60EBB3DA6BA1}" type="slidenum">
              <a:rPr lang="mk-MK" altLang="en-US"/>
              <a:pPr>
                <a:defRPr/>
              </a:pPr>
              <a:t>‹#›</a:t>
            </a:fld>
            <a:endParaRPr lang="mk-MK" altLang="en-US"/>
          </a:p>
        </p:txBody>
      </p:sp>
    </p:spTree>
    <p:extLst>
      <p:ext uri="{BB962C8B-B14F-4D97-AF65-F5344CB8AC3E}">
        <p14:creationId xmlns:p14="http://schemas.microsoft.com/office/powerpoint/2010/main" val="32433479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squares">
            <a:extLst>
              <a:ext uri="{FF2B5EF4-FFF2-40B4-BE49-F238E27FC236}">
                <a16:creationId xmlns:a16="http://schemas.microsoft.com/office/drawing/2014/main" id="{3ABBDAF4-D48E-4030-AB1A-5FF6BACF3594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0" y="757238"/>
            <a:ext cx="1079500" cy="539750"/>
            <a:chOff x="0" y="452558"/>
            <a:chExt cx="914400" cy="524182"/>
          </a:xfrm>
        </p:grpSpPr>
        <p:sp>
          <p:nvSpPr>
            <p:cNvPr id="8" name="Rounded Rectangle 7">
              <a:extLst>
                <a:ext uri="{FF2B5EF4-FFF2-40B4-BE49-F238E27FC236}">
                  <a16:creationId xmlns:a16="http://schemas.microsoft.com/office/drawing/2014/main" id="{2CCDB75A-2AD1-4CA8-9DDD-F38562975243}"/>
                </a:ext>
              </a:extLst>
            </p:cNvPr>
            <p:cNvSpPr/>
            <p:nvPr/>
          </p:nvSpPr>
          <p:spPr>
            <a:xfrm>
              <a:off x="591671" y="452558"/>
              <a:ext cx="322729" cy="524182"/>
            </a:xfrm>
            <a:prstGeom prst="round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sz="1350"/>
            </a:p>
          </p:txBody>
        </p:sp>
        <p:sp>
          <p:nvSpPr>
            <p:cNvPr id="9" name="Rounded Rectangle 8">
              <a:extLst>
                <a:ext uri="{FF2B5EF4-FFF2-40B4-BE49-F238E27FC236}">
                  <a16:creationId xmlns:a16="http://schemas.microsoft.com/office/drawing/2014/main" id="{E4062455-B841-4E9D-881D-65E2941917C9}"/>
                </a:ext>
              </a:extLst>
            </p:cNvPr>
            <p:cNvSpPr/>
            <p:nvPr/>
          </p:nvSpPr>
          <p:spPr>
            <a:xfrm>
              <a:off x="215153" y="452558"/>
              <a:ext cx="322729" cy="524182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sz="1350"/>
            </a:p>
          </p:txBody>
        </p:sp>
        <p:sp>
          <p:nvSpPr>
            <p:cNvPr id="10" name="Round Same Side Corner Rectangle 9">
              <a:extLst>
                <a:ext uri="{FF2B5EF4-FFF2-40B4-BE49-F238E27FC236}">
                  <a16:creationId xmlns:a16="http://schemas.microsoft.com/office/drawing/2014/main" id="{1E75A8A4-9CD0-467B-87AE-AC9DB4F10149}"/>
                </a:ext>
              </a:extLst>
            </p:cNvPr>
            <p:cNvSpPr/>
            <p:nvPr/>
          </p:nvSpPr>
          <p:spPr>
            <a:xfrm rot="5400000">
              <a:off x="-181409" y="633967"/>
              <a:ext cx="524182" cy="161365"/>
            </a:xfrm>
            <a:prstGeom prst="round2SameRect">
              <a:avLst>
                <a:gd name="adj1" fmla="val 29167"/>
                <a:gd name="adj2" fmla="val 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sz="1350"/>
            </a:p>
          </p:txBody>
        </p:sp>
      </p:grpSp>
      <p:pic>
        <p:nvPicPr>
          <p:cNvPr id="11" name="Picture 2" descr="C:\Users\DELL\Downloads\All4R&amp;amp;D_logo.png">
            <a:extLst>
              <a:ext uri="{FF2B5EF4-FFF2-40B4-BE49-F238E27FC236}">
                <a16:creationId xmlns:a16="http://schemas.microsoft.com/office/drawing/2014/main" id="{7C3FA55C-C59F-4145-9409-9035F0D680D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0" y="92075"/>
            <a:ext cx="4067175" cy="57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7">
            <a:extLst>
              <a:ext uri="{FF2B5EF4-FFF2-40B4-BE49-F238E27FC236}">
                <a16:creationId xmlns:a16="http://schemas.microsoft.com/office/drawing/2014/main" id="{0604AC3C-D299-4403-8321-B9E506BA67E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984" t="10513" r="2316" b="10513"/>
          <a:stretch>
            <a:fillRect/>
          </a:stretch>
        </p:blipFill>
        <p:spPr bwMode="auto">
          <a:xfrm>
            <a:off x="8621713" y="50800"/>
            <a:ext cx="2973387" cy="54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0000" y="756545"/>
            <a:ext cx="10515600" cy="93414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mk-MK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80001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80001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k-MK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4571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457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k-MK"/>
          </a:p>
        </p:txBody>
      </p:sp>
      <p:sp>
        <p:nvSpPr>
          <p:cNvPr id="13" name="Slide Number Placeholder 8">
            <a:extLst>
              <a:ext uri="{FF2B5EF4-FFF2-40B4-BE49-F238E27FC236}">
                <a16:creationId xmlns:a16="http://schemas.microsoft.com/office/drawing/2014/main" id="{B43B6AC0-A06F-4E28-BB30-45FA1675755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1841F2B-B21B-438C-8B77-92ED3A717A3B}" type="slidenum">
              <a:rPr lang="mk-MK" altLang="en-US"/>
              <a:pPr>
                <a:defRPr/>
              </a:pPr>
              <a:t>‹#›</a:t>
            </a:fld>
            <a:endParaRPr lang="mk-MK" altLang="en-US"/>
          </a:p>
        </p:txBody>
      </p:sp>
    </p:spTree>
    <p:extLst>
      <p:ext uri="{BB962C8B-B14F-4D97-AF65-F5344CB8AC3E}">
        <p14:creationId xmlns:p14="http://schemas.microsoft.com/office/powerpoint/2010/main" val="17081011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squares">
            <a:extLst>
              <a:ext uri="{FF2B5EF4-FFF2-40B4-BE49-F238E27FC236}">
                <a16:creationId xmlns:a16="http://schemas.microsoft.com/office/drawing/2014/main" id="{EC82C540-5DFA-4BAB-BB78-1ECF8416030A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0" y="757238"/>
            <a:ext cx="1079500" cy="539750"/>
            <a:chOff x="0" y="452558"/>
            <a:chExt cx="914400" cy="524182"/>
          </a:xfrm>
        </p:grpSpPr>
        <p:sp>
          <p:nvSpPr>
            <p:cNvPr id="4" name="Rounded Rectangle 7">
              <a:extLst>
                <a:ext uri="{FF2B5EF4-FFF2-40B4-BE49-F238E27FC236}">
                  <a16:creationId xmlns:a16="http://schemas.microsoft.com/office/drawing/2014/main" id="{8FDB6B53-9457-40E6-A043-53EBAF2975F8}"/>
                </a:ext>
              </a:extLst>
            </p:cNvPr>
            <p:cNvSpPr/>
            <p:nvPr/>
          </p:nvSpPr>
          <p:spPr>
            <a:xfrm>
              <a:off x="591671" y="452558"/>
              <a:ext cx="322729" cy="524182"/>
            </a:xfrm>
            <a:prstGeom prst="round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sz="1350"/>
            </a:p>
          </p:txBody>
        </p:sp>
        <p:sp>
          <p:nvSpPr>
            <p:cNvPr id="5" name="Rounded Rectangle 8">
              <a:extLst>
                <a:ext uri="{FF2B5EF4-FFF2-40B4-BE49-F238E27FC236}">
                  <a16:creationId xmlns:a16="http://schemas.microsoft.com/office/drawing/2014/main" id="{08BD1758-1801-4624-B05F-B29AF0CCFD6D}"/>
                </a:ext>
              </a:extLst>
            </p:cNvPr>
            <p:cNvSpPr/>
            <p:nvPr/>
          </p:nvSpPr>
          <p:spPr>
            <a:xfrm>
              <a:off x="215153" y="452558"/>
              <a:ext cx="322729" cy="524182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sz="1350"/>
            </a:p>
          </p:txBody>
        </p:sp>
        <p:sp>
          <p:nvSpPr>
            <p:cNvPr id="6" name="Round Same Side Corner Rectangle 9">
              <a:extLst>
                <a:ext uri="{FF2B5EF4-FFF2-40B4-BE49-F238E27FC236}">
                  <a16:creationId xmlns:a16="http://schemas.microsoft.com/office/drawing/2014/main" id="{CB1725DB-EBAB-40E7-B853-14F81EF16C98}"/>
                </a:ext>
              </a:extLst>
            </p:cNvPr>
            <p:cNvSpPr/>
            <p:nvPr/>
          </p:nvSpPr>
          <p:spPr>
            <a:xfrm rot="5400000">
              <a:off x="-181409" y="633967"/>
              <a:ext cx="524182" cy="161365"/>
            </a:xfrm>
            <a:prstGeom prst="round2SameRect">
              <a:avLst>
                <a:gd name="adj1" fmla="val 29167"/>
                <a:gd name="adj2" fmla="val 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sz="1350"/>
            </a:p>
          </p:txBody>
        </p:sp>
      </p:grpSp>
      <p:pic>
        <p:nvPicPr>
          <p:cNvPr id="7" name="Picture 2" descr="C:\Users\DELL\Downloads\All4R&amp;amp;D_logo.png">
            <a:extLst>
              <a:ext uri="{FF2B5EF4-FFF2-40B4-BE49-F238E27FC236}">
                <a16:creationId xmlns:a16="http://schemas.microsoft.com/office/drawing/2014/main" id="{358EE40B-C3FF-42B5-9DFC-45C553CB599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0" y="92075"/>
            <a:ext cx="4067175" cy="57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13">
            <a:extLst>
              <a:ext uri="{FF2B5EF4-FFF2-40B4-BE49-F238E27FC236}">
                <a16:creationId xmlns:a16="http://schemas.microsoft.com/office/drawing/2014/main" id="{450F58CD-9349-4C64-B0F8-27FCEA4E5B5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984" t="10513" r="2316" b="10513"/>
          <a:stretch>
            <a:fillRect/>
          </a:stretch>
        </p:blipFill>
        <p:spPr bwMode="auto">
          <a:xfrm>
            <a:off x="8621713" y="50800"/>
            <a:ext cx="2973387" cy="54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0000" y="756545"/>
            <a:ext cx="10515600" cy="93414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mk-MK"/>
          </a:p>
        </p:txBody>
      </p:sp>
      <p:sp>
        <p:nvSpPr>
          <p:cNvPr id="9" name="Slide Number Placeholder 4">
            <a:extLst>
              <a:ext uri="{FF2B5EF4-FFF2-40B4-BE49-F238E27FC236}">
                <a16:creationId xmlns:a16="http://schemas.microsoft.com/office/drawing/2014/main" id="{4D9A5BCE-75AB-406A-9E1E-EC691FA8BFA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D21FE2F-D0FA-4DD2-A683-13B7C47ACA6C}" type="slidenum">
              <a:rPr lang="mk-MK" altLang="en-US"/>
              <a:pPr>
                <a:defRPr/>
              </a:pPr>
              <a:t>‹#›</a:t>
            </a:fld>
            <a:endParaRPr lang="mk-MK" altLang="en-US"/>
          </a:p>
        </p:txBody>
      </p:sp>
    </p:spTree>
    <p:extLst>
      <p:ext uri="{BB962C8B-B14F-4D97-AF65-F5344CB8AC3E}">
        <p14:creationId xmlns:p14="http://schemas.microsoft.com/office/powerpoint/2010/main" val="26119158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60E25A4D-EF06-4815-9AC8-3569AEDA6F58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10795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mk-MK" altLang="en-US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D5576332-B078-4615-8CEE-B7DB7E063F2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10795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mk-MK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7DFC27-975D-4CFD-BA54-963DA68D44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900" smtClean="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AD18144D-07E6-43EF-8DD6-8BCE9F18DD6D}" type="slidenum">
              <a:rPr lang="mk-MK" altLang="en-US"/>
              <a:pPr>
                <a:defRPr/>
              </a:pPr>
              <a:t>‹#›</a:t>
            </a:fld>
            <a:endParaRPr lang="mk-MK" altLang="en-US"/>
          </a:p>
        </p:txBody>
      </p:sp>
      <p:grpSp>
        <p:nvGrpSpPr>
          <p:cNvPr id="1029" name="squares">
            <a:extLst>
              <a:ext uri="{FF2B5EF4-FFF2-40B4-BE49-F238E27FC236}">
                <a16:creationId xmlns:a16="http://schemas.microsoft.com/office/drawing/2014/main" id="{F8C3E795-A4BB-40EA-AF4D-3C6816DA25EB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0" y="757238"/>
            <a:ext cx="1079500" cy="539750"/>
            <a:chOff x="0" y="452558"/>
            <a:chExt cx="914400" cy="524182"/>
          </a:xfrm>
        </p:grpSpPr>
        <p:sp>
          <p:nvSpPr>
            <p:cNvPr id="8" name="Rounded Rectangle 7">
              <a:extLst>
                <a:ext uri="{FF2B5EF4-FFF2-40B4-BE49-F238E27FC236}">
                  <a16:creationId xmlns:a16="http://schemas.microsoft.com/office/drawing/2014/main" id="{7FE9355C-6D1F-42DF-B75E-66B665919A75}"/>
                </a:ext>
              </a:extLst>
            </p:cNvPr>
            <p:cNvSpPr/>
            <p:nvPr/>
          </p:nvSpPr>
          <p:spPr>
            <a:xfrm>
              <a:off x="591671" y="452558"/>
              <a:ext cx="322729" cy="524182"/>
            </a:xfrm>
            <a:prstGeom prst="round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sz="1350"/>
            </a:p>
          </p:txBody>
        </p:sp>
        <p:sp>
          <p:nvSpPr>
            <p:cNvPr id="9" name="Rounded Rectangle 8">
              <a:extLst>
                <a:ext uri="{FF2B5EF4-FFF2-40B4-BE49-F238E27FC236}">
                  <a16:creationId xmlns:a16="http://schemas.microsoft.com/office/drawing/2014/main" id="{1B57A6A1-049A-451F-A8A5-1544A333A07B}"/>
                </a:ext>
              </a:extLst>
            </p:cNvPr>
            <p:cNvSpPr/>
            <p:nvPr/>
          </p:nvSpPr>
          <p:spPr>
            <a:xfrm>
              <a:off x="215153" y="452558"/>
              <a:ext cx="322729" cy="524182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sz="1350"/>
            </a:p>
          </p:txBody>
        </p:sp>
        <p:sp>
          <p:nvSpPr>
            <p:cNvPr id="10" name="Round Same Side Corner Rectangle 9">
              <a:extLst>
                <a:ext uri="{FF2B5EF4-FFF2-40B4-BE49-F238E27FC236}">
                  <a16:creationId xmlns:a16="http://schemas.microsoft.com/office/drawing/2014/main" id="{85B0EFEC-05DD-4B5D-9C50-5BE143933293}"/>
                </a:ext>
              </a:extLst>
            </p:cNvPr>
            <p:cNvSpPr/>
            <p:nvPr/>
          </p:nvSpPr>
          <p:spPr>
            <a:xfrm rot="5400000">
              <a:off x="-181409" y="633967"/>
              <a:ext cx="524182" cy="161365"/>
            </a:xfrm>
            <a:prstGeom prst="round2SameRect">
              <a:avLst>
                <a:gd name="adj1" fmla="val 29167"/>
                <a:gd name="adj2" fmla="val 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sz="1350"/>
            </a:p>
          </p:txBody>
        </p:sp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2DCAE298-EEC8-4AE1-A9C8-94039608EA47}"/>
              </a:ext>
            </a:extLst>
          </p:cNvPr>
          <p:cNvSpPr txBox="1"/>
          <p:nvPr userDrawn="1"/>
        </p:nvSpPr>
        <p:spPr>
          <a:xfrm>
            <a:off x="1079500" y="6356350"/>
            <a:ext cx="7373938" cy="3238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50" b="1" dirty="0">
                <a:solidFill>
                  <a:schemeClr val="bg1">
                    <a:lumMod val="65000"/>
                  </a:schemeClr>
                </a:solidFill>
                <a:latin typeface="+mn-lt"/>
                <a:cs typeface="+mn-cs"/>
              </a:rPr>
              <a:t>Agreement number – 2018 – 3234 / 001 – 001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50" b="1" dirty="0">
                <a:solidFill>
                  <a:schemeClr val="bg1">
                    <a:lumMod val="65000"/>
                  </a:schemeClr>
                </a:solidFill>
                <a:latin typeface="+mn-lt"/>
                <a:cs typeface="+mn-cs"/>
              </a:rPr>
              <a:t>Project reference number – 598719-EPP-1-2018-1-MK-EPPKA2-CBHE-JP</a:t>
            </a:r>
            <a:endParaRPr lang="mk-MK" sz="750" b="1" dirty="0">
              <a:solidFill>
                <a:schemeClr val="bg1">
                  <a:lumMod val="65000"/>
                </a:schemeClr>
              </a:solidFill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208746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hf sldNum="0" hdr="0" ftr="0" dt="0"/>
  <p:txStyles>
    <p:titleStyle>
      <a:lvl1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2pPr>
      <a:lvl3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3pPr>
      <a:lvl4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4pPr>
      <a:lvl5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9pPr>
    </p:titleStyle>
    <p:bodyStyle>
      <a:lvl1pPr marL="171450" indent="-171450" algn="l" defTabSz="685800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mk-MK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>
            <a:extLst>
              <a:ext uri="{FF2B5EF4-FFF2-40B4-BE49-F238E27FC236}">
                <a16:creationId xmlns:a16="http://schemas.microsoft.com/office/drawing/2014/main" id="{43614415-EF35-4F94-B935-8C2D374114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9500" y="755650"/>
            <a:ext cx="10515600" cy="935038"/>
          </a:xfrm>
        </p:spPr>
        <p:txBody>
          <a:bodyPr/>
          <a:lstStyle/>
          <a:p>
            <a:pPr eaLnBrk="1" hangingPunct="1"/>
            <a:r>
              <a:rPr lang="en-GB" altLang="en-US" b="1"/>
              <a:t>1. General information about innovative teaching practice</a:t>
            </a:r>
            <a:endParaRPr lang="en-US" altLang="en-US" b="1"/>
          </a:p>
        </p:txBody>
      </p:sp>
      <p:sp>
        <p:nvSpPr>
          <p:cNvPr id="14339" name="Content Placeholder 2">
            <a:extLst>
              <a:ext uri="{FF2B5EF4-FFF2-40B4-BE49-F238E27FC236}">
                <a16:creationId xmlns:a16="http://schemas.microsoft.com/office/drawing/2014/main" id="{B72C22C4-2E60-4363-8AF8-EF61EC0D9B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9500" y="1751013"/>
            <a:ext cx="10729913" cy="4351337"/>
          </a:xfrm>
        </p:spPr>
        <p:txBody>
          <a:bodyPr/>
          <a:lstStyle/>
          <a:p>
            <a:pPr eaLnBrk="1" hangingPunct="1">
              <a:spcAft>
                <a:spcPts val="1200"/>
              </a:spcAft>
            </a:pPr>
            <a:r>
              <a:rPr lang="en-GB" altLang="en-US" sz="2400" b="1" dirty="0"/>
              <a:t>Title:</a:t>
            </a:r>
            <a:r>
              <a:rPr lang="mk-MK" altLang="en-US" b="1" dirty="0"/>
              <a:t> </a:t>
            </a:r>
            <a:r>
              <a:rPr lang="en-US" altLang="en-US" b="1" dirty="0"/>
              <a:t>Design thinking – case study (</a:t>
            </a:r>
            <a:r>
              <a:rPr lang="en-GB" altLang="en-US" b="1" dirty="0"/>
              <a:t>Improve field education (crossover learning) and learning from practice</a:t>
            </a:r>
            <a:r>
              <a:rPr lang="en-US" altLang="en-US" b="1" dirty="0"/>
              <a:t>)</a:t>
            </a:r>
          </a:p>
          <a:p>
            <a:pPr eaLnBrk="1" hangingPunct="1">
              <a:spcAft>
                <a:spcPts val="1200"/>
              </a:spcAft>
            </a:pPr>
            <a:r>
              <a:rPr lang="en-GB" altLang="en-US" b="1" dirty="0"/>
              <a:t>Professor</a:t>
            </a:r>
            <a:r>
              <a:rPr lang="en-GB" altLang="en-US" dirty="0"/>
              <a:t>: </a:t>
            </a:r>
            <a:r>
              <a:rPr lang="bs-Latn-BA" altLang="en-US" dirty="0"/>
              <a:t>Merima Šahinagić-Isović</a:t>
            </a:r>
            <a:endParaRPr lang="en-GB" altLang="en-US" dirty="0"/>
          </a:p>
          <a:p>
            <a:pPr eaLnBrk="1" hangingPunct="1">
              <a:spcAft>
                <a:spcPts val="1200"/>
              </a:spcAft>
            </a:pPr>
            <a:r>
              <a:rPr lang="en-GB" altLang="en-US" b="1" dirty="0"/>
              <a:t>Institution: </a:t>
            </a:r>
            <a:r>
              <a:rPr lang="hr-HR" altLang="en-US" dirty="0"/>
              <a:t>UNMO – </a:t>
            </a:r>
            <a:r>
              <a:rPr lang="en-US" altLang="en-US" dirty="0"/>
              <a:t>Civil Engineering Faculty</a:t>
            </a:r>
          </a:p>
          <a:p>
            <a:pPr eaLnBrk="1" hangingPunct="1">
              <a:spcAft>
                <a:spcPts val="1200"/>
              </a:spcAft>
            </a:pPr>
            <a:r>
              <a:rPr lang="en-GB" altLang="en-US" b="1" dirty="0"/>
              <a:t>Mail: </a:t>
            </a:r>
            <a:r>
              <a:rPr lang="bs-Latn-BA" altLang="en-US" dirty="0"/>
              <a:t>merima.sahinagic@unmo.ba</a:t>
            </a:r>
          </a:p>
          <a:p>
            <a:pPr eaLnBrk="1" hangingPunct="1">
              <a:spcAft>
                <a:spcPts val="1200"/>
              </a:spcAft>
            </a:pPr>
            <a:endParaRPr lang="en-US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>
            <a:extLst>
              <a:ext uri="{FF2B5EF4-FFF2-40B4-BE49-F238E27FC236}">
                <a16:creationId xmlns:a16="http://schemas.microsoft.com/office/drawing/2014/main" id="{2CCDEC33-014D-409C-93DF-A277B67A51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9500" y="755650"/>
            <a:ext cx="10515600" cy="935038"/>
          </a:xfrm>
        </p:spPr>
        <p:txBody>
          <a:bodyPr/>
          <a:lstStyle/>
          <a:p>
            <a:pPr eaLnBrk="1" hangingPunct="1"/>
            <a:r>
              <a:rPr lang="en-GB" altLang="en-US" b="1"/>
              <a:t>2. Description of the innovative teaching practice</a:t>
            </a:r>
            <a:endParaRPr lang="en-US" altLang="en-US" b="1"/>
          </a:p>
        </p:txBody>
      </p:sp>
      <p:sp>
        <p:nvSpPr>
          <p:cNvPr id="15363" name="Content Placeholder 2">
            <a:extLst>
              <a:ext uri="{FF2B5EF4-FFF2-40B4-BE49-F238E27FC236}">
                <a16:creationId xmlns:a16="http://schemas.microsoft.com/office/drawing/2014/main" id="{597F6A6F-9B69-48F1-9D82-83BA3614BD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8875" y="1776413"/>
            <a:ext cx="9140825" cy="4351337"/>
          </a:xfrm>
        </p:spPr>
        <p:txBody>
          <a:bodyPr/>
          <a:lstStyle/>
          <a:p>
            <a:pPr eaLnBrk="1" hangingPunct="1"/>
            <a:r>
              <a:rPr lang="en-US" altLang="en-US"/>
              <a:t>During a period of one semester students will have opportunity to develop new hard and soft skills through design thinking (case study) methodology. </a:t>
            </a:r>
          </a:p>
          <a:p>
            <a:pPr eaLnBrk="1" hangingPunct="1"/>
            <a:r>
              <a:rPr lang="en-US" altLang="en-US"/>
              <a:t>The methodology is engaging the participants in active learning, utilizing several techniques and skills, </a:t>
            </a:r>
          </a:p>
          <a:p>
            <a:pPr eaLnBrk="1" hangingPunct="1"/>
            <a:r>
              <a:rPr lang="en-US" altLang="en-US"/>
              <a:t>Using design thinking, the students will:</a:t>
            </a:r>
          </a:p>
          <a:p>
            <a:pPr lvl="1" eaLnBrk="1" hangingPunct="1"/>
            <a:r>
              <a:rPr lang="en-US" altLang="en-US" sz="1800"/>
              <a:t>Develop non-linear mind process in order to understand requests from other professions, final users as well as constrains regarding possible solutions, </a:t>
            </a:r>
          </a:p>
          <a:p>
            <a:pPr lvl="1" eaLnBrk="1" hangingPunct="1"/>
            <a:r>
              <a:rPr lang="en-US" altLang="en-US" sz="1800"/>
              <a:t>Redefine problems and create innovative solutions, </a:t>
            </a:r>
          </a:p>
          <a:p>
            <a:pPr lvl="1" eaLnBrk="1" hangingPunct="1"/>
            <a:r>
              <a:rPr lang="en-US" altLang="en-US" sz="1800"/>
              <a:t>Be introduced and work on real problem in the civil engineering sector (demolished building, for example)</a:t>
            </a:r>
          </a:p>
          <a:p>
            <a:pPr lvl="1" eaLnBrk="1" hangingPunct="1"/>
            <a:r>
              <a:rPr lang="en-US" altLang="en-US" sz="1800"/>
              <a:t>Work on site in groups</a:t>
            </a:r>
          </a:p>
          <a:p>
            <a:pPr lvl="1" eaLnBrk="1" hangingPunct="1"/>
            <a:r>
              <a:rPr lang="en-US" altLang="en-US" sz="1800"/>
              <a:t>Planned their own work dynamic in order to achieve time plan agreed at the beginning,</a:t>
            </a:r>
          </a:p>
          <a:p>
            <a:pPr lvl="1" eaLnBrk="1" hangingPunct="1"/>
            <a:r>
              <a:rPr lang="en-US" altLang="en-US" sz="1800"/>
              <a:t>Work in the classroom and prepare materials by themselves at home using previously given presentations and information given on site (practice)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>
            <a:extLst>
              <a:ext uri="{FF2B5EF4-FFF2-40B4-BE49-F238E27FC236}">
                <a16:creationId xmlns:a16="http://schemas.microsoft.com/office/drawing/2014/main" id="{0B188F1F-546F-4439-894C-6A0F5DED32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9500" y="755650"/>
            <a:ext cx="10515600" cy="935038"/>
          </a:xfrm>
        </p:spPr>
        <p:txBody>
          <a:bodyPr/>
          <a:lstStyle/>
          <a:p>
            <a:pPr eaLnBrk="1" hangingPunct="1"/>
            <a:r>
              <a:rPr lang="en-GB" altLang="en-US" b="1"/>
              <a:t>2. Description of the innovative teaching practice</a:t>
            </a:r>
            <a:endParaRPr lang="en-US" altLang="en-US" b="1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F2E8D2-59B2-4742-8DF6-A1AB13D74C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9500" y="1751013"/>
            <a:ext cx="9140825" cy="4351337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The participants will work on accomplishing specific goal, that will be set by the professor at the beginning of the practice. </a:t>
            </a:r>
            <a:endParaRPr lang="hr-HR" dirty="0"/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They will learn how to work in real multidisciplinary and interdisciplinary environment </a:t>
            </a:r>
            <a:endParaRPr lang="hr-HR" dirty="0"/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They will learn how to combine their so far gained knowledge  by trying to find appropriate solutions</a:t>
            </a:r>
            <a:endParaRPr lang="hr-HR" dirty="0"/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In addition , strategy will include site visit and work on real problem within the community. 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>
            <a:extLst>
              <a:ext uri="{FF2B5EF4-FFF2-40B4-BE49-F238E27FC236}">
                <a16:creationId xmlns:a16="http://schemas.microsoft.com/office/drawing/2014/main" id="{3BDDA4ED-7F7A-4B40-BEFE-88AEA6FF90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9500" y="755650"/>
            <a:ext cx="10515600" cy="935038"/>
          </a:xfrm>
        </p:spPr>
        <p:txBody>
          <a:bodyPr/>
          <a:lstStyle/>
          <a:p>
            <a:pPr eaLnBrk="1" hangingPunct="1"/>
            <a:r>
              <a:rPr lang="en-GB" altLang="en-US" b="1"/>
              <a:t>3. Duration and Target group</a:t>
            </a:r>
            <a:endParaRPr lang="en-US" altLang="en-US" b="1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2119A3-398E-4C40-AF8A-8E1E97019B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9500" y="1751013"/>
            <a:ext cx="9140825" cy="4351337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1200"/>
              </a:spcAft>
              <a:buFont typeface="Arial" panose="020B0604020202020204" pitchFamily="34" charset="0"/>
              <a:buNone/>
              <a:defRPr/>
            </a:pPr>
            <a:r>
              <a:rPr lang="en-GB" b="1" dirty="0"/>
              <a:t>Duration</a:t>
            </a:r>
            <a:r>
              <a:rPr lang="mk-MK" b="1" dirty="0"/>
              <a:t>: </a:t>
            </a:r>
            <a:r>
              <a:rPr lang="en-US" dirty="0"/>
              <a:t>one semester (15 working weeks)</a:t>
            </a:r>
          </a:p>
          <a:p>
            <a:pPr marL="0" indent="0" eaLnBrk="1" fontAlgn="auto" hangingPunct="1">
              <a:spcAft>
                <a:spcPts val="1200"/>
              </a:spcAft>
              <a:buFont typeface="Arial" panose="020B0604020202020204" pitchFamily="34" charset="0"/>
              <a:buNone/>
              <a:defRPr/>
            </a:pPr>
            <a:endParaRPr lang="en-US" b="1" dirty="0"/>
          </a:p>
          <a:p>
            <a:pPr marL="0" indent="0" eaLnBrk="1" fontAlgn="auto" hangingPunct="1">
              <a:spcAft>
                <a:spcPts val="1200"/>
              </a:spcAft>
              <a:buFont typeface="Arial" panose="020B0604020202020204" pitchFamily="34" charset="0"/>
              <a:buNone/>
              <a:defRPr/>
            </a:pPr>
            <a:r>
              <a:rPr lang="en-US" b="1" dirty="0"/>
              <a:t>Target group:</a:t>
            </a:r>
          </a:p>
          <a:p>
            <a:pPr eaLnBrk="1" fontAlgn="auto" hangingPunct="1">
              <a:spcAft>
                <a:spcPts val="1200"/>
              </a:spcAft>
              <a:defRPr/>
            </a:pPr>
            <a:r>
              <a:rPr lang="en-US" dirty="0"/>
              <a:t>Students </a:t>
            </a:r>
          </a:p>
          <a:p>
            <a:pPr marL="0" indent="0" eaLnBrk="1" fontAlgn="auto" hangingPunct="1">
              <a:spcAft>
                <a:spcPts val="1200"/>
              </a:spcAft>
              <a:buFont typeface="Arial" panose="020B0604020202020204" pitchFamily="34" charset="0"/>
              <a:buNone/>
              <a:defRPr/>
            </a:pPr>
            <a:endParaRPr lang="en-GB" b="1" dirty="0"/>
          </a:p>
          <a:p>
            <a:pPr marL="0" indent="0" eaLnBrk="1" fontAlgn="auto" hangingPunct="1">
              <a:spcAft>
                <a:spcPts val="1200"/>
              </a:spcAft>
              <a:buFont typeface="Arial" charset="0"/>
              <a:buNone/>
              <a:defRPr/>
            </a:pPr>
            <a:r>
              <a:rPr lang="en-US" b="1" dirty="0"/>
              <a:t>Involvement of the professionals from the industry</a:t>
            </a:r>
          </a:p>
          <a:p>
            <a:pPr marL="0" indent="0" eaLnBrk="1" fontAlgn="auto" hangingPunct="1">
              <a:spcAft>
                <a:spcPts val="1200"/>
              </a:spcAft>
              <a:buFont typeface="Arial" panose="020B0604020202020204" pitchFamily="34" charset="0"/>
              <a:buNone/>
              <a:defRPr/>
            </a:pPr>
            <a:endParaRPr lang="en-GB" dirty="0"/>
          </a:p>
          <a:p>
            <a:pPr eaLnBrk="1" fontAlgn="auto" hangingPunct="1">
              <a:spcAft>
                <a:spcPts val="1200"/>
              </a:spcAft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>
            <a:extLst>
              <a:ext uri="{FF2B5EF4-FFF2-40B4-BE49-F238E27FC236}">
                <a16:creationId xmlns:a16="http://schemas.microsoft.com/office/drawing/2014/main" id="{651DD6C4-D4CB-48DE-9D45-57318323DA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9500" y="755650"/>
            <a:ext cx="10515600" cy="935038"/>
          </a:xfrm>
        </p:spPr>
        <p:txBody>
          <a:bodyPr/>
          <a:lstStyle/>
          <a:p>
            <a:pPr eaLnBrk="1" hangingPunct="1"/>
            <a:r>
              <a:rPr lang="en-GB" altLang="en-US" b="1"/>
              <a:t>4. </a:t>
            </a:r>
            <a:r>
              <a:rPr lang="en-US" altLang="en-US" b="1"/>
              <a:t>Skills to be acquired/ improved: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592D33-076D-46A0-976D-AC96744CE5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9500" y="1751013"/>
            <a:ext cx="9140825" cy="4351337"/>
          </a:xfrm>
        </p:spPr>
        <p:txBody>
          <a:bodyPr rtlCol="0">
            <a:normAutofit/>
          </a:bodyPr>
          <a:lstStyle/>
          <a:p>
            <a:pPr algn="just" eaLnBrk="1" fontAlgn="auto" hangingPunct="1">
              <a:spcAft>
                <a:spcPts val="0"/>
              </a:spcAft>
              <a:defRPr/>
            </a:pPr>
            <a:r>
              <a:rPr lang="en-US" sz="2000" i="1" dirty="0"/>
              <a:t>Hard skills – Conceptual/thinking skills: </a:t>
            </a:r>
            <a:r>
              <a:rPr lang="en-US" sz="2000" dirty="0"/>
              <a:t>planning and organizing, research and managing data</a:t>
            </a:r>
          </a:p>
          <a:p>
            <a:pPr marL="0" indent="0"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sz="2000" dirty="0"/>
          </a:p>
          <a:p>
            <a:pPr algn="just" eaLnBrk="1" fontAlgn="auto" hangingPunct="1">
              <a:spcAft>
                <a:spcPts val="0"/>
              </a:spcAft>
              <a:defRPr/>
            </a:pPr>
            <a:r>
              <a:rPr lang="en-US" sz="2000" i="1" dirty="0"/>
              <a:t>Soft skills – People related skills</a:t>
            </a:r>
            <a:r>
              <a:rPr lang="en-US" sz="2000" dirty="0"/>
              <a:t>: collaboration/team work and interpersonal skills</a:t>
            </a:r>
          </a:p>
          <a:p>
            <a:pPr algn="just" eaLnBrk="1" fontAlgn="auto" hangingPunct="1">
              <a:spcAft>
                <a:spcPts val="0"/>
              </a:spcAft>
              <a:defRPr/>
            </a:pPr>
            <a:endParaRPr lang="en-US" sz="2000" dirty="0"/>
          </a:p>
          <a:p>
            <a:pPr algn="just" eaLnBrk="1" fontAlgn="auto" hangingPunct="1">
              <a:spcAft>
                <a:spcPts val="0"/>
              </a:spcAft>
              <a:defRPr/>
            </a:pPr>
            <a:r>
              <a:rPr lang="en-US" sz="2000" i="1" dirty="0"/>
              <a:t>Soft skills – Personal skills</a:t>
            </a:r>
            <a:r>
              <a:rPr lang="en-US" sz="2000" dirty="0"/>
              <a:t>: flexibility / adaptability</a:t>
            </a:r>
          </a:p>
          <a:p>
            <a:pPr marL="0" indent="0"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sz="2000" dirty="0"/>
          </a:p>
          <a:p>
            <a:pPr marL="171450" lvl="1" algn="just" eaLnBrk="1" fontAlgn="auto" hangingPunct="1">
              <a:spcBef>
                <a:spcPts val="750"/>
              </a:spcBef>
              <a:spcAft>
                <a:spcPts val="0"/>
              </a:spcAft>
              <a:defRPr/>
            </a:pPr>
            <a:r>
              <a:rPr lang="en-US" sz="2000" i="1" dirty="0"/>
              <a:t>Business skills</a:t>
            </a:r>
            <a:r>
              <a:rPr lang="en-US" sz="2000" dirty="0"/>
              <a:t>: dealing with real world problems and creativity / innovation</a:t>
            </a:r>
          </a:p>
          <a:p>
            <a:pPr algn="just" eaLnBrk="1" fontAlgn="auto" hangingPunct="1">
              <a:spcAft>
                <a:spcPts val="0"/>
              </a:spcAft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>
            <a:extLst>
              <a:ext uri="{FF2B5EF4-FFF2-40B4-BE49-F238E27FC236}">
                <a16:creationId xmlns:a16="http://schemas.microsoft.com/office/drawing/2014/main" id="{0981D5EF-71D3-4BF2-A3D4-42654FA1D0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9500" y="755650"/>
            <a:ext cx="10515600" cy="935038"/>
          </a:xfrm>
        </p:spPr>
        <p:txBody>
          <a:bodyPr/>
          <a:lstStyle/>
          <a:p>
            <a:pPr eaLnBrk="1" hangingPunct="1"/>
            <a:r>
              <a:rPr lang="en-GB" altLang="en-US" b="1"/>
              <a:t>5. Methods and techniques </a:t>
            </a:r>
            <a:endParaRPr lang="en-US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BCA332-4EEB-4081-AEA5-89BCA02DF8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9500" y="1751013"/>
            <a:ext cx="9140825" cy="4351337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/>
              <a:t>Format – project based learning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b="1" dirty="0"/>
          </a:p>
          <a:p>
            <a:pPr algn="just" eaLnBrk="1" fontAlgn="auto" hangingPunct="1">
              <a:spcAft>
                <a:spcPts val="0"/>
              </a:spcAft>
              <a:defRPr/>
            </a:pPr>
            <a:r>
              <a:rPr lang="en-US" b="1" dirty="0"/>
              <a:t>Techniques completed with individual work</a:t>
            </a:r>
            <a:r>
              <a:rPr lang="en-US" dirty="0"/>
              <a:t>: discovery, problem solving, learning, rationality to meet needs of others (users, protected buildings, etc)</a:t>
            </a:r>
          </a:p>
          <a:p>
            <a:pPr algn="just" eaLnBrk="1" fontAlgn="auto" hangingPunct="1">
              <a:spcAft>
                <a:spcPts val="0"/>
              </a:spcAft>
              <a:defRPr/>
            </a:pPr>
            <a:endParaRPr lang="en-US" dirty="0"/>
          </a:p>
          <a:p>
            <a:pPr algn="just" eaLnBrk="1" fontAlgn="auto" hangingPunct="1">
              <a:spcAft>
                <a:spcPts val="0"/>
              </a:spcAft>
              <a:defRPr/>
            </a:pPr>
            <a:r>
              <a:rPr lang="en-US" b="1" dirty="0"/>
              <a:t>Techniques completed in teams</a:t>
            </a:r>
            <a:r>
              <a:rPr lang="en-US" dirty="0"/>
              <a:t>: problem solving – problem based learning, debate, presentation, work on site, creativity, </a:t>
            </a:r>
            <a:endParaRPr lang="en-US" b="1" dirty="0"/>
          </a:p>
          <a:p>
            <a:pPr marL="0" indent="0"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dirty="0"/>
          </a:p>
          <a:p>
            <a:pPr algn="just" eaLnBrk="1" fontAlgn="auto" hangingPunct="1">
              <a:spcAft>
                <a:spcPts val="0"/>
              </a:spcAft>
              <a:defRPr/>
            </a:pPr>
            <a:r>
              <a:rPr lang="en-US" b="1" dirty="0"/>
              <a:t>Available resources via e-learning</a:t>
            </a:r>
            <a:r>
              <a:rPr lang="en-US" dirty="0"/>
              <a:t> platform: articles, presentations.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GB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>
            <a:extLst>
              <a:ext uri="{FF2B5EF4-FFF2-40B4-BE49-F238E27FC236}">
                <a16:creationId xmlns:a16="http://schemas.microsoft.com/office/drawing/2014/main" id="{DA3C1995-2022-4E38-B45E-7238D66EAC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9500" y="755650"/>
            <a:ext cx="10515600" cy="935038"/>
          </a:xfrm>
        </p:spPr>
        <p:txBody>
          <a:bodyPr/>
          <a:lstStyle/>
          <a:p>
            <a:pPr eaLnBrk="1" hangingPunct="1"/>
            <a:r>
              <a:rPr lang="en-GB" altLang="en-US" b="1"/>
              <a:t>6. </a:t>
            </a:r>
            <a:r>
              <a:rPr lang="en-US" altLang="en-US" b="1"/>
              <a:t>Methods for assessment and evaluation of the practice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EE7489-CC72-4384-952A-091F47F75A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9500" y="1751013"/>
            <a:ext cx="9140825" cy="4351337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/>
              <a:t>Methods for assessment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Pre- and post- self-assessment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/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/>
              <a:t>Methods for evaluation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GB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Evaluation lists and feedback from students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Testimonials and photos from students during implementation phase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sz="2400" b="1"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1.pptx" id="{AE8E6D74-1B11-4748-AC68-BB99129FEB5C}" vid="{E67EB6DF-D0BA-494F-901D-824AB1914B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465</Words>
  <Application>Microsoft Office PowerPoint</Application>
  <PresentationFormat>Widescreen</PresentationFormat>
  <Paragraphs>56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1_Office Theme</vt:lpstr>
      <vt:lpstr>1. General information about innovative teaching practice</vt:lpstr>
      <vt:lpstr>2. Description of the innovative teaching practice</vt:lpstr>
      <vt:lpstr>2. Description of the innovative teaching practice</vt:lpstr>
      <vt:lpstr>3. Duration and Target group</vt:lpstr>
      <vt:lpstr>4. Skills to be acquired/ improved:</vt:lpstr>
      <vt:lpstr>5. Methods and techniques </vt:lpstr>
      <vt:lpstr>6. Methods for assessment and evaluation of the practice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General information about innovative teaching practice</dc:title>
  <dc:creator>Sergey Churilov</dc:creator>
  <cp:lastModifiedBy>Sergey Churilov</cp:lastModifiedBy>
  <cp:revision>1</cp:revision>
  <dcterms:created xsi:type="dcterms:W3CDTF">2020-09-18T12:31:29Z</dcterms:created>
  <dcterms:modified xsi:type="dcterms:W3CDTF">2020-09-18T12:31:58Z</dcterms:modified>
</cp:coreProperties>
</file>