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9" r:id="rId2"/>
    <p:sldId id="310" r:id="rId3"/>
    <p:sldId id="311" r:id="rId4"/>
    <p:sldId id="312" r:id="rId5"/>
    <p:sldId id="313" r:id="rId6"/>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15590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0287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892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3037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80803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2729635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course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a:spcAft>
                <a:spcPts val="1200"/>
              </a:spcAft>
            </a:pPr>
            <a:r>
              <a:rPr lang="en-GB" b="1" dirty="0"/>
              <a:t>Title: </a:t>
            </a:r>
            <a:r>
              <a:rPr lang="en-US" dirty="0"/>
              <a:t>Corporate Social Responsibility</a:t>
            </a:r>
            <a:endParaRPr lang="en-GB" dirty="0"/>
          </a:p>
          <a:p>
            <a:pPr>
              <a:spcAft>
                <a:spcPts val="1200"/>
              </a:spcAft>
            </a:pPr>
            <a:r>
              <a:rPr lang="en-GB" b="1" dirty="0"/>
              <a:t>Professor: </a:t>
            </a:r>
            <a:r>
              <a:rPr lang="en-GB" dirty="0"/>
              <a:t>Angelina </a:t>
            </a:r>
            <a:r>
              <a:rPr lang="en-GB" dirty="0" err="1"/>
              <a:t>Taneva-Veshoska</a:t>
            </a:r>
            <a:r>
              <a:rPr lang="en-GB" dirty="0"/>
              <a:t>, </a:t>
            </a:r>
            <a:r>
              <a:rPr lang="en-US" dirty="0"/>
              <a:t>Ana </a:t>
            </a:r>
            <a:r>
              <a:rPr lang="en-US" dirty="0" err="1"/>
              <a:t>Tomik</a:t>
            </a:r>
            <a:endParaRPr lang="en-GB" dirty="0"/>
          </a:p>
          <a:p>
            <a:pPr>
              <a:spcAft>
                <a:spcPts val="1200"/>
              </a:spcAft>
            </a:pPr>
            <a:r>
              <a:rPr lang="en-GB" b="1" dirty="0"/>
              <a:t>Institution: </a:t>
            </a:r>
            <a:r>
              <a:rPr lang="en-GB" dirty="0"/>
              <a:t>IECE</a:t>
            </a:r>
          </a:p>
          <a:p>
            <a:pPr>
              <a:spcAft>
                <a:spcPts val="1200"/>
              </a:spcAft>
            </a:pPr>
            <a:r>
              <a:rPr lang="en-GB" b="1" dirty="0"/>
              <a:t>Mail: </a:t>
            </a:r>
            <a:r>
              <a:rPr lang="en-GB" dirty="0"/>
              <a:t>angelina@iege.edu.mk</a:t>
            </a:r>
            <a:endParaRPr lang="en-US" dirty="0"/>
          </a:p>
          <a:p>
            <a:pPr>
              <a:spcAft>
                <a:spcPts val="1200"/>
              </a:spcAft>
            </a:pPr>
            <a:endParaRPr lang="en-US" dirty="0"/>
          </a:p>
        </p:txBody>
      </p:sp>
    </p:spTree>
    <p:extLst>
      <p:ext uri="{BB962C8B-B14F-4D97-AF65-F5344CB8AC3E}">
        <p14:creationId xmlns:p14="http://schemas.microsoft.com/office/powerpoint/2010/main" val="179738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course </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8222789" cy="4267078"/>
          </a:xfrm>
        </p:spPr>
        <p:txBody>
          <a:bodyPr>
            <a:normAutofit fontScale="77500" lnSpcReduction="20000"/>
          </a:bodyPr>
          <a:lstStyle/>
          <a:p>
            <a:pPr marL="0" indent="0">
              <a:buNone/>
            </a:pPr>
            <a:r>
              <a:rPr lang="en-US" dirty="0"/>
              <a:t>Corporate Social Responsibility (CSR), Corporate Citizenship, Triple Bottom Line, and Sustainable Business have all become catchphrases for movements developing within corporations to address the very serious and growing vulnerabilities facing the world. </a:t>
            </a:r>
            <a:r>
              <a:rPr lang="mk-MK" dirty="0"/>
              <a:t> </a:t>
            </a:r>
          </a:p>
          <a:p>
            <a:pPr marL="0" indent="0">
              <a:buNone/>
            </a:pPr>
            <a:r>
              <a:rPr lang="en-US" dirty="0"/>
              <a:t>CSR includes a company’s social and environmental impacts as well as treatment of employees across its supply chain. </a:t>
            </a:r>
            <a:endParaRPr lang="en-GB" dirty="0"/>
          </a:p>
          <a:p>
            <a:pPr marL="0" indent="0">
              <a:buNone/>
            </a:pPr>
            <a:r>
              <a:rPr lang="en-US" dirty="0"/>
              <a:t>Participants will learn how companies manage responsibility in their supply chain, how they monitor the related performance and what makes their sustainability reporting trustful and successful. A broad view to CSR in Europe and a specific method to install CSR in small-and medium sized enterprises will close the module. Both, the instrument and the method will encourage the participants, based on a theoretical framework, to enrich their business life with CSR. </a:t>
            </a:r>
            <a:endParaRPr lang="en-GB" dirty="0"/>
          </a:p>
          <a:p>
            <a:r>
              <a:rPr lang="en-US" dirty="0"/>
              <a:t>The following topics will be discussed:</a:t>
            </a:r>
            <a:endParaRPr lang="en-GB" dirty="0"/>
          </a:p>
          <a:p>
            <a:pPr lvl="0"/>
            <a:r>
              <a:rPr lang="en-US" dirty="0"/>
              <a:t>The importance and origin of CSR</a:t>
            </a:r>
          </a:p>
          <a:p>
            <a:pPr lvl="0"/>
            <a:r>
              <a:rPr lang="en-US" dirty="0"/>
              <a:t>How to embed CSR when starting a company (as </a:t>
            </a:r>
            <a:r>
              <a:rPr lang="en-US" dirty="0" err="1"/>
              <a:t>enetprenuers</a:t>
            </a:r>
            <a:r>
              <a:rPr lang="en-US" dirty="0"/>
              <a:t>) </a:t>
            </a:r>
            <a:endParaRPr lang="en-GB" dirty="0"/>
          </a:p>
          <a:p>
            <a:pPr lvl="0"/>
            <a:r>
              <a:rPr lang="en-US" dirty="0"/>
              <a:t>Globalization and CSR - CSR in multination context and CSR in developing economies</a:t>
            </a:r>
            <a:endParaRPr lang="en-GB" dirty="0"/>
          </a:p>
          <a:p>
            <a:pPr lvl="0"/>
            <a:r>
              <a:rPr lang="en-US" dirty="0"/>
              <a:t>Managing and implementation of CSR</a:t>
            </a:r>
            <a:endParaRPr lang="en-GB" dirty="0"/>
          </a:p>
          <a:p>
            <a:pPr lvl="0"/>
            <a:r>
              <a:rPr lang="en-US" dirty="0"/>
              <a:t>CSR Reporting and communicating with stakeholders</a:t>
            </a:r>
            <a:endParaRPr lang="en-GB" dirty="0"/>
          </a:p>
          <a:p>
            <a:r>
              <a:rPr lang="en-US" dirty="0"/>
              <a:t>Future of CSR</a:t>
            </a:r>
          </a:p>
        </p:txBody>
      </p:sp>
    </p:spTree>
    <p:extLst>
      <p:ext uri="{BB962C8B-B14F-4D97-AF65-F5344CB8AC3E}">
        <p14:creationId xmlns:p14="http://schemas.microsoft.com/office/powerpoint/2010/main" val="27696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Target group and 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marL="0" indent="0">
              <a:spcAft>
                <a:spcPts val="1200"/>
              </a:spcAft>
              <a:buNone/>
            </a:pPr>
            <a:r>
              <a:rPr lang="en-GB" b="1" dirty="0"/>
              <a:t>Target group/Learners profile</a:t>
            </a:r>
          </a:p>
          <a:p>
            <a:pPr>
              <a:spcAft>
                <a:spcPts val="1200"/>
              </a:spcAft>
            </a:pPr>
            <a:r>
              <a:rPr lang="en-GB" dirty="0"/>
              <a:t>Students in their final year of studies</a:t>
            </a:r>
          </a:p>
          <a:p>
            <a:pPr>
              <a:spcAft>
                <a:spcPts val="1200"/>
              </a:spcAft>
            </a:pPr>
            <a:r>
              <a:rPr lang="en-GB" dirty="0"/>
              <a:t>Engineering professionals </a:t>
            </a:r>
          </a:p>
          <a:p>
            <a:pPr>
              <a:spcAft>
                <a:spcPts val="1200"/>
              </a:spcAft>
            </a:pPr>
            <a:r>
              <a:rPr lang="en-GB" dirty="0" err="1"/>
              <a:t>Enterprenuers</a:t>
            </a:r>
            <a:r>
              <a:rPr lang="en-GB" dirty="0"/>
              <a:t> </a:t>
            </a:r>
          </a:p>
          <a:p>
            <a:pPr marL="0" indent="0">
              <a:spcAft>
                <a:spcPts val="1200"/>
              </a:spcAft>
              <a:buNone/>
            </a:pPr>
            <a:endParaRPr lang="en-GB" dirty="0"/>
          </a:p>
          <a:p>
            <a:pPr>
              <a:spcAft>
                <a:spcPts val="1200"/>
              </a:spcAft>
            </a:pPr>
            <a:endParaRPr lang="en-GB" dirty="0"/>
          </a:p>
          <a:p>
            <a:pPr marL="0" indent="0">
              <a:spcAft>
                <a:spcPts val="1200"/>
              </a:spcAft>
              <a:buNone/>
            </a:pPr>
            <a:r>
              <a:rPr lang="en-US" b="1" dirty="0"/>
              <a:t>Pre</a:t>
            </a:r>
            <a:r>
              <a:rPr lang="en-GB" b="1" dirty="0"/>
              <a:t>requisites (required pre-knowledge and experiences)</a:t>
            </a:r>
          </a:p>
          <a:p>
            <a:pPr>
              <a:spcAft>
                <a:spcPts val="1200"/>
              </a:spcAft>
            </a:pPr>
            <a:r>
              <a:rPr lang="en-GB" dirty="0"/>
              <a:t>Basic knowledge in Management, HR</a:t>
            </a:r>
            <a:endParaRPr lang="en-US" b="1" dirty="0"/>
          </a:p>
          <a:p>
            <a:pPr>
              <a:spcAft>
                <a:spcPts val="1200"/>
              </a:spcAft>
            </a:pPr>
            <a:endParaRPr lang="en-US" dirty="0"/>
          </a:p>
        </p:txBody>
      </p:sp>
    </p:spTree>
    <p:extLst>
      <p:ext uri="{BB962C8B-B14F-4D97-AF65-F5344CB8AC3E}">
        <p14:creationId xmlns:p14="http://schemas.microsoft.com/office/powerpoint/2010/main" val="116401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Learning 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b="1" dirty="0"/>
              <a:t>Understand </a:t>
            </a:r>
            <a:r>
              <a:rPr lang="en-US" dirty="0"/>
              <a:t>the roots of CSR</a:t>
            </a:r>
            <a:endParaRPr lang="en-GB" dirty="0"/>
          </a:p>
          <a:p>
            <a:pPr lvl="0"/>
            <a:r>
              <a:rPr lang="en-US" b="1" dirty="0"/>
              <a:t>Evaluate</a:t>
            </a:r>
            <a:r>
              <a:rPr lang="en-US" dirty="0"/>
              <a:t> the concept of corporate social responsibility, and explore its relevance to ethical business activity </a:t>
            </a:r>
            <a:endParaRPr lang="en-GB" dirty="0"/>
          </a:p>
          <a:p>
            <a:pPr lvl="0"/>
            <a:r>
              <a:rPr lang="en-US" b="1" dirty="0"/>
              <a:t>Develop</a:t>
            </a:r>
            <a:r>
              <a:rPr lang="en-US" dirty="0"/>
              <a:t> an awareness and understanding of ethical issues related to technology and innovation</a:t>
            </a:r>
            <a:endParaRPr lang="en-GB" dirty="0"/>
          </a:p>
          <a:p>
            <a:pPr lvl="0"/>
            <a:r>
              <a:rPr lang="en-US" b="1" dirty="0"/>
              <a:t>Understand</a:t>
            </a:r>
            <a:r>
              <a:rPr lang="en-US" dirty="0"/>
              <a:t> the critical elements of a CSR initiative</a:t>
            </a:r>
            <a:endParaRPr lang="en-GB" dirty="0"/>
          </a:p>
          <a:p>
            <a:pPr lvl="0"/>
            <a:r>
              <a:rPr lang="en-US" b="1" dirty="0"/>
              <a:t>Understand </a:t>
            </a:r>
            <a:r>
              <a:rPr lang="en-US" dirty="0"/>
              <a:t>the CSR communication paradox</a:t>
            </a:r>
            <a:endParaRPr lang="en-GB" dirty="0"/>
          </a:p>
          <a:p>
            <a:pPr lvl="0"/>
            <a:r>
              <a:rPr lang="en-US" b="1" dirty="0"/>
              <a:t>Understand </a:t>
            </a:r>
            <a:r>
              <a:rPr lang="en-US" dirty="0"/>
              <a:t>the implementation issues of a CSR initiative</a:t>
            </a:r>
            <a:endParaRPr lang="en-GB" dirty="0"/>
          </a:p>
          <a:p>
            <a:r>
              <a:rPr lang="en-US" b="1" dirty="0"/>
              <a:t>Develop</a:t>
            </a:r>
            <a:r>
              <a:rPr lang="en-US" dirty="0"/>
              <a:t> a strategic communication plan for CSR</a:t>
            </a:r>
          </a:p>
          <a:p>
            <a:r>
              <a:rPr lang="en-US" dirty="0"/>
              <a:t>Combine Business plan and CSR</a:t>
            </a:r>
          </a:p>
        </p:txBody>
      </p:sp>
    </p:spTree>
    <p:extLst>
      <p:ext uri="{BB962C8B-B14F-4D97-AF65-F5344CB8AC3E}">
        <p14:creationId xmlns:p14="http://schemas.microsoft.com/office/powerpoint/2010/main" val="60130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Training and learning methods</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dirty="0"/>
              <a:t>E-learning: article, video, </a:t>
            </a:r>
            <a:r>
              <a:rPr lang="en-US" dirty="0" err="1"/>
              <a:t>ppt</a:t>
            </a:r>
            <a:r>
              <a:rPr lang="en-US" dirty="0"/>
              <a:t>, forum, self-assessment;</a:t>
            </a:r>
          </a:p>
          <a:p>
            <a:pPr marL="0" indent="0">
              <a:buNone/>
            </a:pPr>
            <a:endParaRPr lang="en-GB" dirty="0"/>
          </a:p>
          <a:p>
            <a:pPr lvl="0"/>
            <a:r>
              <a:rPr lang="en-US" dirty="0"/>
              <a:t>Group work: presentation, discussions, questions &amp; answers, case-work; </a:t>
            </a:r>
          </a:p>
          <a:p>
            <a:pPr marL="0" indent="0">
              <a:buNone/>
            </a:pPr>
            <a:endParaRPr lang="en-GB" dirty="0"/>
          </a:p>
          <a:p>
            <a:r>
              <a:rPr lang="en-US" dirty="0"/>
              <a:t>Individual work: reflection – writing assessments, paper assignments.</a:t>
            </a:r>
          </a:p>
        </p:txBody>
      </p:sp>
    </p:spTree>
    <p:extLst>
      <p:ext uri="{BB962C8B-B14F-4D97-AF65-F5344CB8AC3E}">
        <p14:creationId xmlns:p14="http://schemas.microsoft.com/office/powerpoint/2010/main" val="33580459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1. General information about course</vt:lpstr>
      <vt:lpstr>2. Description of the course </vt:lpstr>
      <vt:lpstr>3. Target group and prerequisites</vt:lpstr>
      <vt:lpstr>4. Learning outcomes</vt:lpstr>
      <vt:lpstr>5. Training and learning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course</dc:title>
  <dc:creator>Sergey Churilov</dc:creator>
  <cp:lastModifiedBy>Sergey Churilov</cp:lastModifiedBy>
  <cp:revision>1</cp:revision>
  <dcterms:created xsi:type="dcterms:W3CDTF">2020-09-18T13:28:10Z</dcterms:created>
  <dcterms:modified xsi:type="dcterms:W3CDTF">2020-09-18T13:28:30Z</dcterms:modified>
</cp:coreProperties>
</file>