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78" r:id="rId4"/>
    <p:sldId id="279" r:id="rId5"/>
    <p:sldId id="280" r:id="rId6"/>
    <p:sldId id="281" r:id="rId7"/>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077363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2334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1507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2454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00561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1304524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avetisyan@nuaca.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a:t>1. </a:t>
            </a:r>
            <a:r>
              <a:rPr lang="en-GB" b="1" dirty="0"/>
              <a:t>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a:spcAft>
                <a:spcPts val="1200"/>
              </a:spcAft>
            </a:pPr>
            <a:r>
              <a:rPr lang="en-GB" sz="2400" b="1" dirty="0"/>
              <a:t>Title: </a:t>
            </a:r>
            <a:r>
              <a:rPr lang="en-US" sz="2400" b="1" dirty="0"/>
              <a:t>Context-based Learning</a:t>
            </a:r>
            <a:endParaRPr lang="en-US" sz="2400" dirty="0"/>
          </a:p>
          <a:p>
            <a:pPr>
              <a:spcAft>
                <a:spcPts val="1200"/>
              </a:spcAft>
            </a:pPr>
            <a:r>
              <a:rPr lang="en-GB" b="1" dirty="0"/>
              <a:t>Professor: </a:t>
            </a:r>
            <a:r>
              <a:rPr lang="en-GB" dirty="0"/>
              <a:t>Gohar </a:t>
            </a:r>
            <a:r>
              <a:rPr lang="en-GB" dirty="0" err="1"/>
              <a:t>Avetisyan</a:t>
            </a:r>
            <a:endParaRPr lang="en-GB" dirty="0"/>
          </a:p>
          <a:p>
            <a:pPr>
              <a:spcAft>
                <a:spcPts val="1200"/>
              </a:spcAft>
            </a:pPr>
            <a:r>
              <a:rPr lang="en-GB" b="1" dirty="0"/>
              <a:t>Institution: </a:t>
            </a:r>
            <a:r>
              <a:rPr lang="en-GB" b="1" i="1" dirty="0"/>
              <a:t>National University of Architecture and Construction of Armenia (NUACA)</a:t>
            </a:r>
          </a:p>
          <a:p>
            <a:pPr>
              <a:spcAft>
                <a:spcPts val="1200"/>
              </a:spcAft>
            </a:pPr>
            <a:r>
              <a:rPr lang="en-GB" b="1" dirty="0"/>
              <a:t>Mail: </a:t>
            </a:r>
            <a:r>
              <a:rPr lang="en-US" dirty="0">
                <a:hlinkClick r:id="rId2"/>
              </a:rPr>
              <a:t>gavetisyan@nuaca.am</a:t>
            </a:r>
            <a:r>
              <a:rPr lang="en-US" dirty="0"/>
              <a:t> </a:t>
            </a:r>
          </a:p>
        </p:txBody>
      </p:sp>
    </p:spTree>
    <p:extLst>
      <p:ext uri="{BB962C8B-B14F-4D97-AF65-F5344CB8AC3E}">
        <p14:creationId xmlns:p14="http://schemas.microsoft.com/office/powerpoint/2010/main" val="128598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972589" y="1750663"/>
            <a:ext cx="9248111" cy="4351338"/>
          </a:xfrm>
        </p:spPr>
        <p:txBody>
          <a:bodyPr>
            <a:normAutofit/>
          </a:bodyPr>
          <a:lstStyle/>
          <a:p>
            <a:endParaRPr lang="en-US" dirty="0"/>
          </a:p>
          <a:p>
            <a:pPr algn="just"/>
            <a:r>
              <a:rPr lang="en-US" dirty="0"/>
              <a:t>During a period of 40 days the participants will have opportunity to develop new skills and challenge their behavior by learning from experience and interacting with the surrounding.</a:t>
            </a:r>
          </a:p>
          <a:p>
            <a:pPr algn="just"/>
            <a:r>
              <a:rPr lang="en-US" dirty="0"/>
              <a:t>Context-based learning enables us to learn from experience. We have opportunities to create context, by interacting with our surroundings, holding conversations, making notes, and modifying nearby objects. </a:t>
            </a:r>
          </a:p>
          <a:p>
            <a:pPr algn="just"/>
            <a:r>
              <a:rPr lang="en-US" dirty="0"/>
              <a:t>We can also come to understand context by exploring the world around us, supported by guides and measuring instruments. It follows that to design effective sites for learning, at universities, construction fields and websites, requires a deep understanding of how context shapes and is shaped by the process of learning.</a:t>
            </a:r>
          </a:p>
          <a:p>
            <a:pPr marL="0" indent="0" algn="just">
              <a:buNone/>
            </a:pPr>
            <a:endParaRPr lang="en-US" dirty="0"/>
          </a:p>
          <a:p>
            <a:pPr algn="just"/>
            <a:endParaRPr lang="en-GB" dirty="0"/>
          </a:p>
        </p:txBody>
      </p:sp>
    </p:spTree>
    <p:extLst>
      <p:ext uri="{BB962C8B-B14F-4D97-AF65-F5344CB8AC3E}">
        <p14:creationId xmlns:p14="http://schemas.microsoft.com/office/powerpoint/2010/main" val="94587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163782" y="1750663"/>
            <a:ext cx="9056918" cy="4351338"/>
          </a:xfrm>
        </p:spPr>
        <p:txBody>
          <a:bodyPr>
            <a:normAutofit/>
          </a:bodyPr>
          <a:lstStyle/>
          <a:p>
            <a:pPr marL="0" indent="0">
              <a:spcAft>
                <a:spcPts val="1200"/>
              </a:spcAft>
              <a:buNone/>
            </a:pPr>
            <a:endParaRPr lang="en-GB" b="1" dirty="0"/>
          </a:p>
          <a:p>
            <a:pPr marL="0" indent="0">
              <a:spcAft>
                <a:spcPts val="1200"/>
              </a:spcAft>
              <a:buNone/>
            </a:pPr>
            <a:r>
              <a:rPr lang="en-GB" b="1" dirty="0"/>
              <a:t>Duration</a:t>
            </a:r>
            <a:r>
              <a:rPr lang="mk-MK" b="1" dirty="0"/>
              <a:t>: </a:t>
            </a:r>
            <a:r>
              <a:rPr lang="en-GB" dirty="0"/>
              <a:t>40 days</a:t>
            </a:r>
          </a:p>
          <a:p>
            <a:pPr marL="0" indent="0">
              <a:spcAft>
                <a:spcPts val="1200"/>
              </a:spcAft>
              <a:buNone/>
            </a:pPr>
            <a:r>
              <a:rPr lang="en-GB" b="1" dirty="0"/>
              <a:t>Target group:</a:t>
            </a:r>
          </a:p>
          <a:p>
            <a:pPr>
              <a:spcAft>
                <a:spcPts val="1200"/>
              </a:spcAft>
            </a:pPr>
            <a:r>
              <a:rPr lang="en-GB" dirty="0"/>
              <a:t>Students </a:t>
            </a:r>
          </a:p>
          <a:p>
            <a:pPr>
              <a:spcAft>
                <a:spcPts val="1200"/>
              </a:spcAft>
            </a:pPr>
            <a:r>
              <a:rPr lang="en-GB" dirty="0"/>
              <a:t>Professionals</a:t>
            </a:r>
          </a:p>
          <a:p>
            <a:pPr>
              <a:spcAft>
                <a:spcPts val="1200"/>
              </a:spcAft>
            </a:pPr>
            <a:r>
              <a:rPr lang="en-GB" dirty="0"/>
              <a:t>Managers</a:t>
            </a:r>
          </a:p>
          <a:p>
            <a:pPr marL="0" indent="0">
              <a:spcAft>
                <a:spcPts val="1200"/>
              </a:spcAft>
              <a:buNone/>
            </a:pPr>
            <a:r>
              <a:rPr lang="en-GB" dirty="0"/>
              <a:t> </a:t>
            </a:r>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67364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Soft skills – People related skills</a:t>
            </a:r>
            <a:r>
              <a:rPr lang="en-US" dirty="0"/>
              <a:t>: direct impact on individual skills by learning from experience</a:t>
            </a:r>
          </a:p>
          <a:p>
            <a:pPr marL="0" lvl="0" indent="0" algn="just">
              <a:buNone/>
            </a:pPr>
            <a:endParaRPr lang="en-GB" dirty="0"/>
          </a:p>
          <a:p>
            <a:pPr lvl="0" algn="just"/>
            <a:r>
              <a:rPr lang="en-US" i="1" dirty="0"/>
              <a:t>Soft skills – Personal skills</a:t>
            </a:r>
            <a:r>
              <a:rPr lang="en-US" dirty="0"/>
              <a:t>: direct impact on Professionalism by interacting with the surroundings and changing nearby objects</a:t>
            </a:r>
          </a:p>
          <a:p>
            <a:pPr marL="0" lvl="0" indent="0" algn="just">
              <a:buNone/>
            </a:pPr>
            <a:endParaRPr lang="en-GB" dirty="0"/>
          </a:p>
          <a:p>
            <a:pPr lvl="0" algn="just"/>
            <a:r>
              <a:rPr lang="en-US" i="1" dirty="0"/>
              <a:t>Hard skills – Conceptual/thinking skills</a:t>
            </a:r>
            <a:r>
              <a:rPr lang="en-US" dirty="0"/>
              <a:t>: direct impact on experience-based learning  skills</a:t>
            </a:r>
            <a:endParaRPr lang="en-GB" dirty="0"/>
          </a:p>
        </p:txBody>
      </p:sp>
    </p:spTree>
    <p:extLst>
      <p:ext uri="{BB962C8B-B14F-4D97-AF65-F5344CB8AC3E}">
        <p14:creationId xmlns:p14="http://schemas.microsoft.com/office/powerpoint/2010/main" val="3752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a:t>
            </a:r>
            <a:r>
              <a:rPr lang="en-US" sz="2000" b="1" dirty="0"/>
              <a:t>Context-based Learning</a:t>
            </a:r>
          </a:p>
          <a:p>
            <a:pPr marL="0" lvl="0" indent="0">
              <a:buNone/>
            </a:pPr>
            <a:endParaRPr lang="en-US" b="1" dirty="0"/>
          </a:p>
          <a:p>
            <a:pPr lvl="0" algn="just"/>
            <a:r>
              <a:rPr lang="en-US" b="1" dirty="0"/>
              <a:t>Techniques completed with individual work</a:t>
            </a:r>
            <a:r>
              <a:rPr lang="en-US" dirty="0"/>
              <a:t>: problem solving, improving experience-based learning  skills.</a:t>
            </a:r>
          </a:p>
          <a:p>
            <a:pPr marL="0" lvl="0" indent="0" algn="just">
              <a:buNone/>
            </a:pPr>
            <a:endParaRPr lang="en-GB" dirty="0"/>
          </a:p>
          <a:p>
            <a:pPr lvl="0" algn="just"/>
            <a:r>
              <a:rPr lang="en-US" b="1" dirty="0"/>
              <a:t>Techniques completed in teams: </a:t>
            </a:r>
            <a:r>
              <a:rPr lang="en-US" dirty="0"/>
              <a:t>interacting with the surroundings and changing nearby objects within a team</a:t>
            </a:r>
          </a:p>
          <a:p>
            <a:pPr marL="0" indent="0" algn="just">
              <a:buNone/>
            </a:pPr>
            <a:endParaRPr lang="en-US" dirty="0"/>
          </a:p>
          <a:p>
            <a:pPr lvl="0" algn="just"/>
            <a:r>
              <a:rPr lang="en-US" b="1" dirty="0"/>
              <a:t>Available resources via e-learning</a:t>
            </a:r>
            <a:r>
              <a:rPr lang="en-US" dirty="0"/>
              <a:t> platform: articles, video materials, presentations.</a:t>
            </a:r>
          </a:p>
          <a:p>
            <a:pPr lvl="0"/>
            <a:endParaRPr lang="en-US" dirty="0"/>
          </a:p>
        </p:txBody>
      </p:sp>
    </p:spTree>
    <p:extLst>
      <p:ext uri="{BB962C8B-B14F-4D97-AF65-F5344CB8AC3E}">
        <p14:creationId xmlns:p14="http://schemas.microsoft.com/office/powerpoint/2010/main" val="3018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a:t>Methods </a:t>
            </a:r>
            <a:r>
              <a:rPr lang="en-US" b="1" dirty="0"/>
              <a:t>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endParaRPr lang="en-US" dirty="0"/>
          </a:p>
          <a:p>
            <a:r>
              <a:rPr lang="en-US" dirty="0"/>
              <a:t>Pre- and post- self-assessment</a:t>
            </a:r>
          </a:p>
          <a:p>
            <a:r>
              <a:rPr lang="en-US" dirty="0"/>
              <a:t>Task-solved results achieved after doing them</a:t>
            </a:r>
          </a:p>
          <a:p>
            <a:pPr marL="0" indent="0">
              <a:buNone/>
            </a:pPr>
            <a:endParaRPr lang="en-US" dirty="0"/>
          </a:p>
          <a:p>
            <a:r>
              <a:rPr lang="en-US" b="1" dirty="0"/>
              <a:t>Methods for evaluation</a:t>
            </a:r>
          </a:p>
          <a:p>
            <a:pPr marL="0" indent="0">
              <a:buNone/>
            </a:pPr>
            <a:endParaRPr lang="en-GB" dirty="0"/>
          </a:p>
          <a:p>
            <a:r>
              <a:rPr lang="en-US" dirty="0"/>
              <a:t>Evaluation lists and feedback from students</a:t>
            </a:r>
          </a:p>
          <a:p>
            <a:pPr marL="0" indent="0">
              <a:buNone/>
            </a:pPr>
            <a:endParaRPr lang="en-US" dirty="0"/>
          </a:p>
        </p:txBody>
      </p:sp>
    </p:spTree>
    <p:extLst>
      <p:ext uri="{BB962C8B-B14F-4D97-AF65-F5344CB8AC3E}">
        <p14:creationId xmlns:p14="http://schemas.microsoft.com/office/powerpoint/2010/main" val="339514148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322</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1_Office Theme</vt:lpstr>
      <vt:lpstr>1. General information about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General information about the Innovative teaching practice</dc:title>
  <dc:creator>Sergey Churilov</dc:creator>
  <cp:lastModifiedBy>Sergey Churilov</cp:lastModifiedBy>
  <cp:revision>2</cp:revision>
  <dcterms:created xsi:type="dcterms:W3CDTF">2020-09-18T12:53:43Z</dcterms:created>
  <dcterms:modified xsi:type="dcterms:W3CDTF">2020-09-18T12:55:08Z</dcterms:modified>
</cp:coreProperties>
</file>