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5" r:id="rId3"/>
    <p:sldId id="274" r:id="rId4"/>
    <p:sldId id="276" r:id="rId5"/>
    <p:sldId id="277" r:id="rId6"/>
    <p:sldId id="278" r:id="rId7"/>
    <p:sldId id="279" r:id="rId8"/>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228238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2742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7578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9812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65212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1027654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lena.nikolovska@gim.mk" TargetMode="External"/><Relationship Id="rId2" Type="http://schemas.openxmlformats.org/officeDocument/2006/relationships/hyperlink" Target="mailto:dijana.likar@iege.edu.mk" TargetMode="External"/><Relationship Id="rId1" Type="http://schemas.openxmlformats.org/officeDocument/2006/relationships/slideLayout" Target="../slideLayouts/slideLayout2.xml"/><Relationship Id="rId4" Type="http://schemas.openxmlformats.org/officeDocument/2006/relationships/hyperlink" Target="mailto:angelina@iege.edu.m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1. General information about </a:t>
            </a:r>
            <a:r>
              <a:rPr lang="en-US" b="1" dirty="0"/>
              <a:t>the innovative teaching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a:spcAft>
                <a:spcPts val="1200"/>
              </a:spcAft>
            </a:pPr>
            <a:r>
              <a:rPr lang="en-GB" sz="2400" b="1" dirty="0"/>
              <a:t>Title:</a:t>
            </a:r>
            <a:r>
              <a:rPr lang="mk-MK" b="1" dirty="0"/>
              <a:t> </a:t>
            </a:r>
            <a:r>
              <a:rPr lang="en-US" sz="2400" b="1" dirty="0">
                <a:solidFill>
                  <a:srgbClr val="FF0000"/>
                </a:solidFill>
              </a:rPr>
              <a:t>Construction Debris Challenge</a:t>
            </a:r>
          </a:p>
          <a:p>
            <a:pPr marL="0" indent="0">
              <a:spcAft>
                <a:spcPts val="1200"/>
              </a:spcAft>
              <a:buNone/>
            </a:pPr>
            <a:endParaRPr lang="en-GB" dirty="0"/>
          </a:p>
          <a:p>
            <a:pPr>
              <a:spcAft>
                <a:spcPts val="1200"/>
              </a:spcAft>
            </a:pPr>
            <a:r>
              <a:rPr lang="en-GB" b="1" dirty="0"/>
              <a:t>Professor: </a:t>
            </a:r>
            <a:r>
              <a:rPr lang="en-US" dirty="0" err="1"/>
              <a:t>Dijana</a:t>
            </a:r>
            <a:r>
              <a:rPr lang="en-US" dirty="0"/>
              <a:t> </a:t>
            </a:r>
            <a:r>
              <a:rPr lang="en-US" dirty="0" err="1"/>
              <a:t>Likar</a:t>
            </a:r>
            <a:r>
              <a:rPr lang="en-US" dirty="0"/>
              <a:t>, Elena </a:t>
            </a:r>
            <a:r>
              <a:rPr lang="en-US" dirty="0" err="1"/>
              <a:t>Nikolovska</a:t>
            </a:r>
            <a:r>
              <a:rPr lang="en-US" dirty="0"/>
              <a:t>, Angelina </a:t>
            </a:r>
            <a:r>
              <a:rPr lang="en-US" dirty="0" err="1"/>
              <a:t>Taneva-Veshoska</a:t>
            </a:r>
            <a:endParaRPr lang="mk-MK" dirty="0"/>
          </a:p>
          <a:p>
            <a:pPr>
              <a:spcAft>
                <a:spcPts val="1200"/>
              </a:spcAft>
            </a:pPr>
            <a:r>
              <a:rPr lang="en-GB" b="1" dirty="0"/>
              <a:t>Institution: </a:t>
            </a:r>
            <a:r>
              <a:rPr lang="en-GB" dirty="0"/>
              <a:t>Institute for Research in Environment, Civil Engineering and Energy - IECE</a:t>
            </a:r>
          </a:p>
          <a:p>
            <a:pPr>
              <a:spcAft>
                <a:spcPts val="1200"/>
              </a:spcAft>
            </a:pPr>
            <a:r>
              <a:rPr lang="en-GB" b="1" dirty="0"/>
              <a:t>Mail: </a:t>
            </a:r>
            <a:r>
              <a:rPr lang="en-GB" dirty="0">
                <a:hlinkClick r:id="rId2"/>
              </a:rPr>
              <a:t>dijana.likar@iege.edu.mk</a:t>
            </a:r>
            <a:r>
              <a:rPr lang="en-GB" dirty="0"/>
              <a:t>, </a:t>
            </a:r>
            <a:r>
              <a:rPr lang="en-GB" dirty="0">
                <a:hlinkClick r:id="rId3"/>
              </a:rPr>
              <a:t>elena.nikolovska@gim.mk</a:t>
            </a:r>
            <a:r>
              <a:rPr lang="en-GB" dirty="0"/>
              <a:t>, </a:t>
            </a:r>
            <a:r>
              <a:rPr lang="en-GB" dirty="0">
                <a:hlinkClick r:id="rId4"/>
              </a:rPr>
              <a:t>angelina@iege.edu.mk</a:t>
            </a:r>
            <a:r>
              <a:rPr lang="en-GB" dirty="0"/>
              <a:t>   </a:t>
            </a:r>
            <a:endParaRPr lang="en-US" dirty="0"/>
          </a:p>
        </p:txBody>
      </p:sp>
    </p:spTree>
    <p:extLst>
      <p:ext uri="{BB962C8B-B14F-4D97-AF65-F5344CB8AC3E}">
        <p14:creationId xmlns:p14="http://schemas.microsoft.com/office/powerpoint/2010/main" val="357595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fontScale="92500"/>
          </a:bodyPr>
          <a:lstStyle/>
          <a:p>
            <a:pPr algn="just"/>
            <a:r>
              <a:rPr lang="en-US" dirty="0"/>
              <a:t>The Construction Debris Challenge is a competition between teams of students, who will work on creating solutions for the given projects. Pair of two teams will work on solving the same problem, given by one construction company. It is expected to have 3-5 pairs of teams and 3-5 companies.</a:t>
            </a:r>
          </a:p>
          <a:p>
            <a:pPr marL="0" indent="0" algn="just">
              <a:buNone/>
            </a:pPr>
            <a:endParaRPr lang="en-US" sz="1300" dirty="0"/>
          </a:p>
          <a:p>
            <a:pPr algn="just"/>
            <a:r>
              <a:rPr lang="en-US" dirty="0"/>
              <a:t>Each team will have mentorship from academic staff and professionals from industry.</a:t>
            </a:r>
          </a:p>
          <a:p>
            <a:pPr marL="0" indent="0" algn="just">
              <a:buNone/>
            </a:pPr>
            <a:endParaRPr lang="en-US" sz="1500" dirty="0"/>
          </a:p>
          <a:p>
            <a:pPr algn="just"/>
            <a:r>
              <a:rPr lang="en-US" dirty="0"/>
              <a:t>The solutions will be presented on the final event where the most successful teams and solutions will be selected, basing on pre-determined criteria. </a:t>
            </a:r>
          </a:p>
          <a:p>
            <a:pPr marL="0" indent="0" algn="just">
              <a:buNone/>
            </a:pPr>
            <a:endParaRPr lang="en-US" sz="1300" dirty="0"/>
          </a:p>
          <a:p>
            <a:pPr algn="just"/>
            <a:r>
              <a:rPr lang="en-US" dirty="0"/>
              <a:t>During this challenge the participants will have opportunity to observe the dynamics of debris generation over different phases in construction. They will explore different strategies that companies are using, propose best scenario in specific case, having in mind type and quantities of waste materials and costs and savings. </a:t>
            </a:r>
            <a:endParaRPr lang="en-GB" dirty="0"/>
          </a:p>
          <a:p>
            <a:pPr marL="0" indent="0" algn="just">
              <a:buNone/>
            </a:pPr>
            <a:endParaRPr lang="en-GB" dirty="0"/>
          </a:p>
        </p:txBody>
      </p:sp>
    </p:spTree>
    <p:extLst>
      <p:ext uri="{BB962C8B-B14F-4D97-AF65-F5344CB8AC3E}">
        <p14:creationId xmlns:p14="http://schemas.microsoft.com/office/powerpoint/2010/main" val="1393049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fontScale="92500" lnSpcReduction="10000"/>
          </a:bodyPr>
          <a:lstStyle/>
          <a:p>
            <a:pPr marL="0" indent="0" algn="just">
              <a:buNone/>
            </a:pPr>
            <a:r>
              <a:rPr lang="en-US" dirty="0"/>
              <a:t>The objective of the innovative practice:</a:t>
            </a:r>
            <a:endParaRPr lang="en-GB" dirty="0"/>
          </a:p>
          <a:p>
            <a:pPr lvl="0" algn="just"/>
            <a:r>
              <a:rPr lang="en-US" dirty="0"/>
              <a:t>Visit a job-site to observe the dynamics of debris generation over many phases of construction</a:t>
            </a:r>
            <a:endParaRPr lang="en-GB" dirty="0"/>
          </a:p>
          <a:p>
            <a:pPr lvl="0" algn="just"/>
            <a:r>
              <a:rPr lang="en-US" dirty="0"/>
              <a:t>Explore the availability of different strategies to tackle construction debris (recycling methods, sustainable production)</a:t>
            </a:r>
            <a:endParaRPr lang="en-GB" dirty="0"/>
          </a:p>
          <a:p>
            <a:pPr lvl="0"/>
            <a:r>
              <a:rPr lang="en-US" dirty="0"/>
              <a:t>Learn about green building materials and products</a:t>
            </a:r>
            <a:endParaRPr lang="en-GB" dirty="0"/>
          </a:p>
          <a:p>
            <a:pPr marL="0" indent="0">
              <a:buNone/>
            </a:pPr>
            <a:endParaRPr lang="en-US" dirty="0"/>
          </a:p>
          <a:p>
            <a:pPr marL="0" indent="0">
              <a:buNone/>
            </a:pPr>
            <a:r>
              <a:rPr lang="en-US" dirty="0"/>
              <a:t>Topic that will be covered in this practice:</a:t>
            </a:r>
            <a:endParaRPr lang="en-GB" dirty="0"/>
          </a:p>
          <a:p>
            <a:pPr lvl="0"/>
            <a:r>
              <a:rPr lang="en-US" dirty="0"/>
              <a:t>The role of engineers in construction waste management </a:t>
            </a:r>
            <a:endParaRPr lang="en-GB" dirty="0"/>
          </a:p>
          <a:p>
            <a:pPr lvl="0"/>
            <a:r>
              <a:rPr lang="en-US" dirty="0"/>
              <a:t>Investigate construction debris production - Types and quantities of waste materials produced </a:t>
            </a:r>
            <a:endParaRPr lang="en-GB" dirty="0"/>
          </a:p>
          <a:p>
            <a:pPr lvl="0"/>
            <a:r>
              <a:rPr lang="en-US" dirty="0"/>
              <a:t>Cost savings accrued by recycling rather than disposing of waste in landfills</a:t>
            </a:r>
            <a:endParaRPr lang="en-GB" dirty="0"/>
          </a:p>
          <a:p>
            <a:r>
              <a:rPr lang="mk-MK" dirty="0"/>
              <a:t> </a:t>
            </a:r>
            <a:r>
              <a:rPr lang="en-US" dirty="0"/>
              <a:t>Positive influence on the environmental impact of construction</a:t>
            </a:r>
            <a:endParaRPr lang="en-GB" dirty="0"/>
          </a:p>
        </p:txBody>
      </p:sp>
    </p:spTree>
    <p:extLst>
      <p:ext uri="{BB962C8B-B14F-4D97-AF65-F5344CB8AC3E}">
        <p14:creationId xmlns:p14="http://schemas.microsoft.com/office/powerpoint/2010/main" val="286483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Duration and Target group</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marL="0" indent="0">
              <a:spcAft>
                <a:spcPts val="1200"/>
              </a:spcAft>
              <a:buNone/>
            </a:pPr>
            <a:r>
              <a:rPr lang="en-GB" b="1" dirty="0"/>
              <a:t>Duration</a:t>
            </a:r>
            <a:r>
              <a:rPr lang="mk-MK" b="1" dirty="0"/>
              <a:t>: </a:t>
            </a:r>
            <a:r>
              <a:rPr lang="en-GB" dirty="0"/>
              <a:t>3 months</a:t>
            </a:r>
          </a:p>
          <a:p>
            <a:pPr marL="0" indent="0">
              <a:spcAft>
                <a:spcPts val="1200"/>
              </a:spcAft>
              <a:buNone/>
            </a:pPr>
            <a:endParaRPr lang="en-GB" b="1" dirty="0"/>
          </a:p>
          <a:p>
            <a:pPr marL="0" indent="0">
              <a:spcAft>
                <a:spcPts val="1200"/>
              </a:spcAft>
              <a:buNone/>
            </a:pPr>
            <a:r>
              <a:rPr lang="en-GB" b="1" dirty="0"/>
              <a:t>Target group:</a:t>
            </a:r>
          </a:p>
          <a:p>
            <a:pPr>
              <a:spcAft>
                <a:spcPts val="1200"/>
              </a:spcAft>
            </a:pPr>
            <a:r>
              <a:rPr lang="en-GB" dirty="0"/>
              <a:t>Students </a:t>
            </a:r>
          </a:p>
          <a:p>
            <a:pPr marL="0" indent="0">
              <a:spcAft>
                <a:spcPts val="1200"/>
              </a:spcAft>
              <a:buNone/>
            </a:pPr>
            <a:endParaRPr lang="en-GB" dirty="0"/>
          </a:p>
          <a:p>
            <a:pPr algn="just">
              <a:spcAft>
                <a:spcPts val="1200"/>
              </a:spcAft>
            </a:pPr>
            <a:r>
              <a:rPr lang="en-GB" b="1" dirty="0"/>
              <a:t>Involvement of industry or third parties: </a:t>
            </a:r>
            <a:r>
              <a:rPr lang="en-GB" dirty="0"/>
              <a:t>Industry partners will be invited to participate in the Construction Debris Challenge. Professionals from industry will present real every day problems in construction, cases with implemented solutions, and evaluate the proposals from the students.</a:t>
            </a:r>
          </a:p>
          <a:p>
            <a:pPr marL="0" indent="0">
              <a:spcAft>
                <a:spcPts val="1200"/>
              </a:spcAft>
              <a:buNone/>
            </a:pPr>
            <a:endParaRPr lang="en-GB" b="1" dirty="0"/>
          </a:p>
          <a:p>
            <a:pPr marL="0" indent="0">
              <a:spcAft>
                <a:spcPts val="1200"/>
              </a:spcAft>
              <a:buNone/>
            </a:pPr>
            <a:endParaRPr lang="en-GB" dirty="0"/>
          </a:p>
          <a:p>
            <a:pPr>
              <a:spcAft>
                <a:spcPts val="1200"/>
              </a:spcAft>
            </a:pPr>
            <a:endParaRPr lang="en-US" dirty="0"/>
          </a:p>
        </p:txBody>
      </p:sp>
    </p:spTree>
    <p:extLst>
      <p:ext uri="{BB962C8B-B14F-4D97-AF65-F5344CB8AC3E}">
        <p14:creationId xmlns:p14="http://schemas.microsoft.com/office/powerpoint/2010/main" val="250689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a:t>
            </a:r>
            <a:r>
              <a:rPr lang="en-US" b="1" dirty="0"/>
              <a:t>Skills to be acquired/ improved:</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lgn="just"/>
            <a:r>
              <a:rPr lang="en-US" i="1" dirty="0"/>
              <a:t>Hard skills – Conceptual/thinking skills</a:t>
            </a:r>
            <a:r>
              <a:rPr lang="en-US" dirty="0"/>
              <a:t>: direct impact on Critical and Analytical thinking, indirect impact on Planning and </a:t>
            </a:r>
            <a:r>
              <a:rPr lang="en-US" dirty="0" err="1"/>
              <a:t>organising</a:t>
            </a:r>
            <a:endParaRPr lang="en-GB" dirty="0"/>
          </a:p>
          <a:p>
            <a:pPr algn="just"/>
            <a:endParaRPr lang="en-GB" dirty="0"/>
          </a:p>
          <a:p>
            <a:pPr lvl="0" algn="just"/>
            <a:r>
              <a:rPr lang="en-US" i="1" dirty="0"/>
              <a:t>Soft skills – People related skills</a:t>
            </a:r>
            <a:r>
              <a:rPr lang="en-US" dirty="0"/>
              <a:t>: direct impact on Collaboration and Communication</a:t>
            </a:r>
            <a:endParaRPr lang="en-GB" dirty="0"/>
          </a:p>
          <a:p>
            <a:pPr algn="just"/>
            <a:endParaRPr lang="en-GB" dirty="0"/>
          </a:p>
          <a:p>
            <a:pPr lvl="0" algn="just"/>
            <a:r>
              <a:rPr lang="en-US" i="1" dirty="0"/>
              <a:t>Soft skills – Personal skills</a:t>
            </a:r>
            <a:r>
              <a:rPr lang="en-US" dirty="0"/>
              <a:t>: direct impact on Social responsibility</a:t>
            </a:r>
            <a:endParaRPr lang="en-GB" dirty="0"/>
          </a:p>
          <a:p>
            <a:pPr marL="0" indent="0" algn="just">
              <a:buNone/>
            </a:pPr>
            <a:endParaRPr lang="en-GB" dirty="0"/>
          </a:p>
          <a:p>
            <a:pPr lvl="0" algn="just"/>
            <a:r>
              <a:rPr lang="en-US" i="1" dirty="0"/>
              <a:t>Business skills</a:t>
            </a:r>
            <a:r>
              <a:rPr lang="en-US" dirty="0"/>
              <a:t>: direct impact on Strive for quality and Care for sustainable development</a:t>
            </a:r>
            <a:endParaRPr lang="en-GB" dirty="0"/>
          </a:p>
        </p:txBody>
      </p:sp>
    </p:spTree>
    <p:extLst>
      <p:ext uri="{BB962C8B-B14F-4D97-AF65-F5344CB8AC3E}">
        <p14:creationId xmlns:p14="http://schemas.microsoft.com/office/powerpoint/2010/main" val="2777786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Methods and techniques </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r>
              <a:rPr lang="en-US" b="1" dirty="0"/>
              <a:t>Format – Student competition </a:t>
            </a:r>
            <a:r>
              <a:rPr lang="en-US" b="1" dirty="0" err="1"/>
              <a:t>utilising</a:t>
            </a:r>
            <a:r>
              <a:rPr lang="en-US" b="1" dirty="0"/>
              <a:t> project-based learning</a:t>
            </a:r>
          </a:p>
          <a:p>
            <a:pPr marL="0" lvl="0" indent="0">
              <a:buNone/>
            </a:pPr>
            <a:endParaRPr lang="en-US" b="1" dirty="0"/>
          </a:p>
          <a:p>
            <a:pPr algn="just"/>
            <a:r>
              <a:rPr lang="en-US" b="1" dirty="0"/>
              <a:t>Techniques completed with individual work</a:t>
            </a:r>
            <a:r>
              <a:rPr lang="en-US" dirty="0"/>
              <a:t>: discovery, distortion, problem solving, self-assessment quiz, one-minute paper, 3-2-1. </a:t>
            </a:r>
          </a:p>
          <a:p>
            <a:pPr algn="just"/>
            <a:endParaRPr lang="en-US" dirty="0"/>
          </a:p>
          <a:p>
            <a:pPr algn="just"/>
            <a:r>
              <a:rPr lang="en-US" b="1" dirty="0"/>
              <a:t>Techniques completed in teams</a:t>
            </a:r>
            <a:r>
              <a:rPr lang="en-US" dirty="0"/>
              <a:t>: brainstorming, problem solving, field trip, misconception check, discussion forum, challenging assumptions, mud slinging, reversal.</a:t>
            </a:r>
            <a:endParaRPr lang="en-US" b="1" dirty="0"/>
          </a:p>
          <a:p>
            <a:pPr marL="0" indent="0" algn="just">
              <a:buNone/>
            </a:pPr>
            <a:endParaRPr lang="en-US" dirty="0"/>
          </a:p>
          <a:p>
            <a:pPr lvl="0" algn="just"/>
            <a:r>
              <a:rPr lang="en-US" b="1" dirty="0"/>
              <a:t>Available resources via e-learning platform</a:t>
            </a:r>
            <a:r>
              <a:rPr lang="en-US" dirty="0"/>
              <a:t>: articles, video materials, presentations, forum, case studies.</a:t>
            </a:r>
          </a:p>
          <a:p>
            <a:pPr marL="0" lvl="0" indent="0" algn="just">
              <a:buNone/>
            </a:pPr>
            <a:endParaRPr lang="en-US" dirty="0"/>
          </a:p>
          <a:p>
            <a:pPr marL="0" lvl="0" indent="0">
              <a:buNone/>
            </a:pPr>
            <a:endParaRPr lang="en-GB" dirty="0"/>
          </a:p>
        </p:txBody>
      </p:sp>
    </p:spTree>
    <p:extLst>
      <p:ext uri="{BB962C8B-B14F-4D97-AF65-F5344CB8AC3E}">
        <p14:creationId xmlns:p14="http://schemas.microsoft.com/office/powerpoint/2010/main" val="447800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Autofit/>
          </a:bodyPr>
          <a:lstStyle/>
          <a:p>
            <a:r>
              <a:rPr lang="en-GB" b="1" dirty="0"/>
              <a:t>6. </a:t>
            </a:r>
            <a:r>
              <a:rPr lang="en-US" b="1" dirty="0"/>
              <a:t>Methods for assessment and evaluation of the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b="1" dirty="0"/>
              <a:t>Methods for assessment</a:t>
            </a:r>
          </a:p>
          <a:p>
            <a:endParaRPr lang="en-US" dirty="0"/>
          </a:p>
          <a:p>
            <a:r>
              <a:rPr lang="en-US" dirty="0"/>
              <a:t>Team presentations </a:t>
            </a:r>
          </a:p>
          <a:p>
            <a:r>
              <a:rPr lang="en-US" dirty="0"/>
              <a:t>Quality of proposed project</a:t>
            </a:r>
          </a:p>
          <a:p>
            <a:pPr marL="0" indent="0">
              <a:buNone/>
            </a:pPr>
            <a:endParaRPr lang="en-US" dirty="0"/>
          </a:p>
          <a:p>
            <a:pPr marL="0" indent="0">
              <a:buNone/>
            </a:pPr>
            <a:endParaRPr lang="en-US" sz="1200" dirty="0"/>
          </a:p>
          <a:p>
            <a:r>
              <a:rPr lang="en-US" b="1" dirty="0"/>
              <a:t>Methods for evaluation</a:t>
            </a:r>
          </a:p>
          <a:p>
            <a:pPr marL="0" indent="0">
              <a:buNone/>
            </a:pPr>
            <a:endParaRPr lang="en-GB" dirty="0"/>
          </a:p>
          <a:p>
            <a:r>
              <a:rPr lang="en-US" dirty="0"/>
              <a:t>Evaluation lists and feedback from students</a:t>
            </a:r>
          </a:p>
          <a:p>
            <a:r>
              <a:rPr lang="en-US" dirty="0"/>
              <a:t>Testimonials and photos from students during implementation phase</a:t>
            </a:r>
          </a:p>
          <a:p>
            <a:r>
              <a:rPr lang="en-US" dirty="0"/>
              <a:t>Feedback from involved professionals from industry</a:t>
            </a:r>
          </a:p>
        </p:txBody>
      </p:sp>
    </p:spTree>
    <p:extLst>
      <p:ext uri="{BB962C8B-B14F-4D97-AF65-F5344CB8AC3E}">
        <p14:creationId xmlns:p14="http://schemas.microsoft.com/office/powerpoint/2010/main" val="27812909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569</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1_Office Theme</vt:lpstr>
      <vt:lpstr>1. General information about the innovative teaching practice</vt:lpstr>
      <vt:lpstr>2. Description of the innovative teaching practice</vt:lpstr>
      <vt:lpstr>2. Description of the innovative teaching practice</vt:lpstr>
      <vt:lpstr>3. Duration and Target group</vt:lpstr>
      <vt:lpstr>4. Skills to be acquired/ improved:</vt:lpstr>
      <vt:lpstr>5. Methods and techniques </vt:lpstr>
      <vt:lpstr>6. Methods for assessment and evaluation of the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the innovative teaching practice</dc:title>
  <dc:creator>Sergey Churilov</dc:creator>
  <cp:lastModifiedBy>Sergey Churilov</cp:lastModifiedBy>
  <cp:revision>1</cp:revision>
  <dcterms:created xsi:type="dcterms:W3CDTF">2020-09-18T12:44:54Z</dcterms:created>
  <dcterms:modified xsi:type="dcterms:W3CDTF">2020-09-18T12:45:09Z</dcterms:modified>
</cp:coreProperties>
</file>