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0" r:id="rId2"/>
    <p:sldId id="281" r:id="rId3"/>
    <p:sldId id="282" r:id="rId4"/>
    <p:sldId id="283" r:id="rId5"/>
    <p:sldId id="284" r:id="rId6"/>
    <p:sldId id="285" r:id="rId7"/>
    <p:sldId id="286" r:id="rId8"/>
  </p:sldIdLst>
  <p:sldSz cx="12192000" cy="6858000"/>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524000" y="2848255"/>
            <a:ext cx="9144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500" dirty="0"/>
              <a:t>Template for 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524000" y="4442909"/>
            <a:ext cx="9144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524000" y="5080257"/>
            <a:ext cx="9144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8000" y="0"/>
            <a:ext cx="36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444186" y="703349"/>
            <a:ext cx="9303629" cy="1317632"/>
          </a:xfrm>
          <a:prstGeom prst="rect">
            <a:avLst/>
          </a:prstGeom>
          <a:noFill/>
        </p:spPr>
      </p:pic>
    </p:spTree>
    <p:extLst>
      <p:ext uri="{BB962C8B-B14F-4D97-AF65-F5344CB8AC3E}">
        <p14:creationId xmlns:p14="http://schemas.microsoft.com/office/powerpoint/2010/main" val="3419783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1080000" y="756000"/>
            <a:ext cx="105156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1080000" y="182562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108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98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10800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6403557"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108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95865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1080000" y="756545"/>
            <a:ext cx="105156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1080001"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108000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641457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641457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108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8048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1080000" y="756545"/>
            <a:ext cx="105156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108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1080001" y="91309"/>
            <a:ext cx="4067065"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print">
            <a:extLst>
              <a:ext uri="{28A0092B-C50C-407E-A947-70E740481C1C}">
                <a14:useLocalDpi xmlns:a14="http://schemas.microsoft.com/office/drawing/2010/main" val="0"/>
              </a:ext>
            </a:extLst>
          </a:blip>
          <a:srcRect l="25984" t="10513" r="2317" b="10513"/>
          <a:stretch/>
        </p:blipFill>
        <p:spPr bwMode="auto">
          <a:xfrm>
            <a:off x="8621664" y="51239"/>
            <a:ext cx="2973937"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02679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1080000" y="365127"/>
            <a:ext cx="105156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10800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108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1080001" y="6356352"/>
            <a:ext cx="737371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169914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tina.blinkova@gim.com.mk" TargetMode="External"/><Relationship Id="rId2" Type="http://schemas.openxmlformats.org/officeDocument/2006/relationships/hyperlink" Target="mailto:elena.nikolovska@gim.m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hackathon.gui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1. General information about </a:t>
            </a:r>
            <a:r>
              <a:rPr lang="en-US" b="1" dirty="0"/>
              <a:t>the innovative teaching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GB" sz="2400" b="1" dirty="0"/>
              <a:t>Title:</a:t>
            </a:r>
            <a:r>
              <a:rPr lang="mk-MK" b="1" dirty="0"/>
              <a:t> </a:t>
            </a:r>
            <a:r>
              <a:rPr lang="en-US" sz="2400" b="1" dirty="0">
                <a:solidFill>
                  <a:srgbClr val="FF0000"/>
                </a:solidFill>
              </a:rPr>
              <a:t>“Color me green” Hackathon</a:t>
            </a:r>
          </a:p>
          <a:p>
            <a:pPr marL="0" indent="0">
              <a:buNone/>
            </a:pPr>
            <a:endParaRPr lang="en-GB" b="1" dirty="0"/>
          </a:p>
          <a:p>
            <a:pPr>
              <a:spcAft>
                <a:spcPts val="1200"/>
              </a:spcAft>
            </a:pPr>
            <a:r>
              <a:rPr lang="en-GB" b="1" dirty="0"/>
              <a:t>Professors/workshop leaders: </a:t>
            </a:r>
            <a:r>
              <a:rPr lang="en-US" dirty="0"/>
              <a:t>Elena </a:t>
            </a:r>
            <a:r>
              <a:rPr lang="en-US" dirty="0" err="1"/>
              <a:t>Nikolovska</a:t>
            </a:r>
            <a:r>
              <a:rPr lang="en-US" dirty="0"/>
              <a:t>, Aleksandra </a:t>
            </a:r>
            <a:r>
              <a:rPr lang="en-US" dirty="0" err="1"/>
              <a:t>Trajkovska</a:t>
            </a:r>
            <a:r>
              <a:rPr lang="en-US" dirty="0"/>
              <a:t>, Martina </a:t>
            </a:r>
            <a:r>
              <a:rPr lang="en-US" dirty="0" err="1"/>
              <a:t>Blinkova</a:t>
            </a:r>
            <a:endParaRPr lang="en-US" dirty="0"/>
          </a:p>
          <a:p>
            <a:pPr>
              <a:spcAft>
                <a:spcPts val="1200"/>
              </a:spcAft>
            </a:pPr>
            <a:r>
              <a:rPr lang="en-GB" b="1" dirty="0"/>
              <a:t>Institution: </a:t>
            </a:r>
            <a:r>
              <a:rPr lang="en-GB" dirty="0"/>
              <a:t>Institute for Research in Environment, Civil Engineering and Energy - IECE</a:t>
            </a:r>
          </a:p>
          <a:p>
            <a:pPr>
              <a:spcAft>
                <a:spcPts val="1200"/>
              </a:spcAft>
            </a:pPr>
            <a:r>
              <a:rPr lang="en-GB" b="1" dirty="0"/>
              <a:t>Mail: </a:t>
            </a:r>
            <a:r>
              <a:rPr lang="en-GB" dirty="0">
                <a:hlinkClick r:id="rId2"/>
              </a:rPr>
              <a:t>elena.nikolovska@gim.mk</a:t>
            </a:r>
            <a:r>
              <a:rPr lang="en-GB" dirty="0"/>
              <a:t>, </a:t>
            </a:r>
            <a:r>
              <a:rPr lang="en-GB" dirty="0">
                <a:hlinkClick r:id="rId3"/>
              </a:rPr>
              <a:t>martina.blinkova@gim.com.mk</a:t>
            </a:r>
            <a:r>
              <a:rPr lang="en-GB" dirty="0"/>
              <a:t> </a:t>
            </a:r>
            <a:endParaRPr lang="en-US" dirty="0"/>
          </a:p>
        </p:txBody>
      </p:sp>
    </p:spTree>
    <p:extLst>
      <p:ext uri="{BB962C8B-B14F-4D97-AF65-F5344CB8AC3E}">
        <p14:creationId xmlns:p14="http://schemas.microsoft.com/office/powerpoint/2010/main" val="308326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lnSpcReduction="10000"/>
          </a:bodyPr>
          <a:lstStyle/>
          <a:p>
            <a:pPr algn="just"/>
            <a:r>
              <a:rPr lang="en-US" dirty="0"/>
              <a:t>“Color me green” Hackathon will be a design sprint-like event, including students form several fields: engineers, architects, graphic designers, environmental engineers, collaborating intensively on projects given by industry partners.</a:t>
            </a:r>
          </a:p>
          <a:p>
            <a:pPr algn="just"/>
            <a:r>
              <a:rPr lang="en-US" dirty="0"/>
              <a:t>The hacking will begin with project introductions by the professors and professionals from industry. They will explain what the students will work on at the very start of the event. Short training sessions will be organized on each day in duration up to 1,5 hours.</a:t>
            </a:r>
          </a:p>
          <a:p>
            <a:pPr algn="just"/>
            <a:r>
              <a:rPr lang="en-US" dirty="0"/>
              <a:t>At the end of the event, a wrap-up session will be </a:t>
            </a:r>
            <a:r>
              <a:rPr lang="en-US" dirty="0" err="1"/>
              <a:t>organised</a:t>
            </a:r>
            <a:r>
              <a:rPr lang="en-US" dirty="0"/>
              <a:t> so each team will present their project solutions. A panel of judges (professors and professionals) will select the winning teams.</a:t>
            </a:r>
          </a:p>
          <a:p>
            <a:pPr marL="0" indent="0" algn="just">
              <a:buNone/>
            </a:pPr>
            <a:r>
              <a:rPr lang="en-US" dirty="0"/>
              <a:t> </a:t>
            </a:r>
          </a:p>
          <a:p>
            <a:pPr algn="just"/>
            <a:r>
              <a:rPr lang="en-US" dirty="0"/>
              <a:t>The participants will have opportunity to explore the benefits of green buildings considering materials, costs and wellbeing of habitants. They will </a:t>
            </a:r>
            <a:r>
              <a:rPr lang="en-US" dirty="0" err="1"/>
              <a:t>analyse</a:t>
            </a:r>
            <a:r>
              <a:rPr lang="en-US" dirty="0"/>
              <a:t> case studies of green buildings and sustainable landscapes, focusing on the design, costs, challenges in implementation and maintenance phase.</a:t>
            </a:r>
            <a:endParaRPr lang="en-GB" dirty="0"/>
          </a:p>
        </p:txBody>
      </p:sp>
    </p:spTree>
    <p:extLst>
      <p:ext uri="{BB962C8B-B14F-4D97-AF65-F5344CB8AC3E}">
        <p14:creationId xmlns:p14="http://schemas.microsoft.com/office/powerpoint/2010/main" val="223680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Description of the innovative teaching practice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fontScale="92500" lnSpcReduction="20000"/>
          </a:bodyPr>
          <a:lstStyle/>
          <a:p>
            <a:pPr marL="0" indent="0" algn="just">
              <a:buNone/>
            </a:pPr>
            <a:r>
              <a:rPr lang="en-US" dirty="0"/>
              <a:t>The objectives of the innovative teaching practice:</a:t>
            </a:r>
          </a:p>
          <a:p>
            <a:pPr marL="0" indent="0" algn="just">
              <a:buNone/>
            </a:pPr>
            <a:endParaRPr lang="en-GB" dirty="0"/>
          </a:p>
          <a:p>
            <a:pPr lvl="0" algn="just"/>
            <a:r>
              <a:rPr lang="en-US" dirty="0"/>
              <a:t>Design buildings with more greenery</a:t>
            </a:r>
            <a:endParaRPr lang="en-GB" dirty="0"/>
          </a:p>
          <a:p>
            <a:pPr lvl="0" algn="just"/>
            <a:r>
              <a:rPr lang="en-US" dirty="0"/>
              <a:t>Be part of new trend of built environments</a:t>
            </a:r>
            <a:endParaRPr lang="en-GB" dirty="0"/>
          </a:p>
          <a:p>
            <a:pPr lvl="0" algn="just"/>
            <a:r>
              <a:rPr lang="en-US" dirty="0"/>
              <a:t>Design sustainable buildings (cost-benefit analysis)</a:t>
            </a:r>
            <a:endParaRPr lang="en-GB" dirty="0"/>
          </a:p>
          <a:p>
            <a:pPr lvl="0" algn="just"/>
            <a:r>
              <a:rPr lang="en-US" dirty="0"/>
              <a:t>Explore methods for sustainable landscaping</a:t>
            </a:r>
            <a:endParaRPr lang="en-GB" dirty="0"/>
          </a:p>
          <a:p>
            <a:pPr lvl="0" algn="just"/>
            <a:r>
              <a:rPr lang="en-US" dirty="0"/>
              <a:t>Learn about green building materials and products</a:t>
            </a:r>
          </a:p>
          <a:p>
            <a:pPr lvl="0" algn="just"/>
            <a:r>
              <a:rPr lang="en-GB" dirty="0"/>
              <a:t>Work in teams, creating new designs, collaborating with students from different disciplines</a:t>
            </a:r>
          </a:p>
          <a:p>
            <a:pPr marL="0" indent="0">
              <a:buNone/>
            </a:pPr>
            <a:endParaRPr lang="en-US" dirty="0"/>
          </a:p>
          <a:p>
            <a:pPr marL="0" indent="0">
              <a:buNone/>
            </a:pPr>
            <a:r>
              <a:rPr lang="en-US" dirty="0"/>
              <a:t>This innovative teaching practice is beneficial for students and professionals because they will learn how to design smart and active green walls, facades and rooftops in a sustainable manner.</a:t>
            </a:r>
            <a:endParaRPr lang="en-GB" dirty="0"/>
          </a:p>
          <a:p>
            <a:pPr marL="0" indent="0">
              <a:buNone/>
            </a:pPr>
            <a:endParaRPr lang="en-US" dirty="0"/>
          </a:p>
          <a:p>
            <a:pPr marL="0" indent="0">
              <a:buNone/>
            </a:pPr>
            <a:r>
              <a:rPr lang="en-GB" dirty="0"/>
              <a:t>More on how to organise Hackathon: </a:t>
            </a:r>
            <a:r>
              <a:rPr lang="en-GB" dirty="0">
                <a:hlinkClick r:id="rId2"/>
              </a:rPr>
              <a:t>https://hackathon.guide/</a:t>
            </a:r>
            <a:endParaRPr lang="en-US" dirty="0"/>
          </a:p>
          <a:p>
            <a:pPr marL="0" indent="0">
              <a:buNone/>
            </a:pPr>
            <a:endParaRPr lang="en-GB" dirty="0"/>
          </a:p>
        </p:txBody>
      </p:sp>
    </p:spTree>
    <p:extLst>
      <p:ext uri="{BB962C8B-B14F-4D97-AF65-F5344CB8AC3E}">
        <p14:creationId xmlns:p14="http://schemas.microsoft.com/office/powerpoint/2010/main" val="263740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Duration and Target group</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fontScale="92500"/>
          </a:bodyPr>
          <a:lstStyle/>
          <a:p>
            <a:pPr marL="0" indent="0">
              <a:spcAft>
                <a:spcPts val="1200"/>
              </a:spcAft>
              <a:buNone/>
            </a:pPr>
            <a:r>
              <a:rPr lang="en-GB" b="1" dirty="0"/>
              <a:t>Duration</a:t>
            </a:r>
            <a:r>
              <a:rPr lang="mk-MK" b="1" dirty="0"/>
              <a:t>: </a:t>
            </a:r>
            <a:r>
              <a:rPr lang="en-GB" dirty="0"/>
              <a:t>3 days hackathon, preparation time for the hackathon 2 month</a:t>
            </a:r>
          </a:p>
          <a:p>
            <a:pPr marL="0" indent="0">
              <a:spcAft>
                <a:spcPts val="1200"/>
              </a:spcAft>
              <a:buNone/>
            </a:pPr>
            <a:endParaRPr lang="en-GB" sz="1100" b="1" dirty="0"/>
          </a:p>
          <a:p>
            <a:pPr marL="0" indent="0">
              <a:spcAft>
                <a:spcPts val="1200"/>
              </a:spcAft>
              <a:buNone/>
            </a:pPr>
            <a:r>
              <a:rPr lang="en-GB" b="1" dirty="0"/>
              <a:t>Target group:</a:t>
            </a:r>
          </a:p>
          <a:p>
            <a:pPr>
              <a:spcAft>
                <a:spcPts val="1200"/>
              </a:spcAft>
            </a:pPr>
            <a:r>
              <a:rPr lang="en-GB" dirty="0"/>
              <a:t>Students from engineering and environment fields</a:t>
            </a:r>
          </a:p>
          <a:p>
            <a:pPr>
              <a:spcAft>
                <a:spcPts val="1200"/>
              </a:spcAft>
            </a:pPr>
            <a:r>
              <a:rPr lang="en-GB" dirty="0"/>
              <a:t>Maximum number of students will be 30. They will be divided in teams of 4-5 students.</a:t>
            </a:r>
          </a:p>
          <a:p>
            <a:pPr marL="0" indent="0">
              <a:spcAft>
                <a:spcPts val="1200"/>
              </a:spcAft>
              <a:buNone/>
            </a:pPr>
            <a:endParaRPr lang="en-GB" sz="1100" b="1" dirty="0"/>
          </a:p>
          <a:p>
            <a:pPr marL="0" indent="0" algn="just">
              <a:spcAft>
                <a:spcPts val="1200"/>
              </a:spcAft>
              <a:buNone/>
            </a:pPr>
            <a:r>
              <a:rPr lang="en-GB" b="1" dirty="0"/>
              <a:t>Involvement of industry or third parties:</a:t>
            </a:r>
            <a:r>
              <a:rPr lang="en-GB" dirty="0"/>
              <a:t> Professionals from industry will be involved as stakeholders - proposing projects to be solved, being available for mentoring the students, having short lectures on specific topics related to the hackathon theme, participating in the committee for selecting the best project proposal created by the students. </a:t>
            </a:r>
          </a:p>
          <a:p>
            <a:pPr marL="0" indent="0">
              <a:spcAft>
                <a:spcPts val="1200"/>
              </a:spcAft>
              <a:buNone/>
            </a:pPr>
            <a:endParaRPr lang="en-GB" b="1" dirty="0"/>
          </a:p>
          <a:p>
            <a:pPr marL="0" indent="0">
              <a:spcAft>
                <a:spcPts val="1200"/>
              </a:spcAft>
              <a:buNone/>
            </a:pPr>
            <a:endParaRPr lang="en-GB" dirty="0"/>
          </a:p>
          <a:p>
            <a:pPr>
              <a:spcAft>
                <a:spcPts val="1200"/>
              </a:spcAft>
            </a:pPr>
            <a:endParaRPr lang="en-US" dirty="0"/>
          </a:p>
        </p:txBody>
      </p:sp>
    </p:spTree>
    <p:extLst>
      <p:ext uri="{BB962C8B-B14F-4D97-AF65-F5344CB8AC3E}">
        <p14:creationId xmlns:p14="http://schemas.microsoft.com/office/powerpoint/2010/main" val="395684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a:t>
            </a:r>
            <a:r>
              <a:rPr lang="en-US" b="1" dirty="0"/>
              <a:t>Skills to be acquired/ improved:</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lgn="just"/>
            <a:r>
              <a:rPr lang="en-US" i="1" dirty="0"/>
              <a:t>Hard skills – Conceptual/thinking skills</a:t>
            </a:r>
            <a:r>
              <a:rPr lang="en-US" dirty="0"/>
              <a:t>: direct impact on Critical and Analytical thinking, indirect impact on Planning and </a:t>
            </a:r>
            <a:r>
              <a:rPr lang="en-US" dirty="0" err="1"/>
              <a:t>organising</a:t>
            </a:r>
            <a:endParaRPr lang="en-GB" dirty="0"/>
          </a:p>
          <a:p>
            <a:pPr marL="0" indent="0" algn="just">
              <a:buNone/>
            </a:pPr>
            <a:endParaRPr lang="en-GB" dirty="0"/>
          </a:p>
          <a:p>
            <a:pPr lvl="0" algn="just"/>
            <a:r>
              <a:rPr lang="en-US" i="1" dirty="0"/>
              <a:t>Soft skills – People related skills</a:t>
            </a:r>
            <a:r>
              <a:rPr lang="en-US" dirty="0"/>
              <a:t>: direct impact on Collaboration and Communication</a:t>
            </a:r>
            <a:endParaRPr lang="en-GB" dirty="0"/>
          </a:p>
          <a:p>
            <a:pPr marL="0" indent="0" algn="just">
              <a:buNone/>
            </a:pPr>
            <a:endParaRPr lang="en-GB" dirty="0"/>
          </a:p>
          <a:p>
            <a:pPr lvl="0" algn="just"/>
            <a:r>
              <a:rPr lang="en-US" i="1" dirty="0"/>
              <a:t>Soft skills – Personal skills</a:t>
            </a:r>
            <a:r>
              <a:rPr lang="en-US" dirty="0"/>
              <a:t>: direct impact on Social responsibility, indirect impact on  Work Ethic and Leadership</a:t>
            </a:r>
            <a:endParaRPr lang="en-GB" dirty="0"/>
          </a:p>
          <a:p>
            <a:pPr marL="0" indent="0" algn="just">
              <a:buNone/>
            </a:pPr>
            <a:endParaRPr lang="en-GB" dirty="0"/>
          </a:p>
          <a:p>
            <a:pPr lvl="0" algn="just"/>
            <a:r>
              <a:rPr lang="en-US" i="1" dirty="0"/>
              <a:t>Business skills</a:t>
            </a:r>
            <a:r>
              <a:rPr lang="en-US" dirty="0"/>
              <a:t>: direct impact on Strive for quality and Care for sustainable development</a:t>
            </a:r>
            <a:endParaRPr lang="en-GB" dirty="0"/>
          </a:p>
          <a:p>
            <a:pPr lvl="0" algn="just"/>
            <a:endParaRPr lang="en-US" b="1" dirty="0"/>
          </a:p>
        </p:txBody>
      </p:sp>
    </p:spTree>
    <p:extLst>
      <p:ext uri="{BB962C8B-B14F-4D97-AF65-F5344CB8AC3E}">
        <p14:creationId xmlns:p14="http://schemas.microsoft.com/office/powerpoint/2010/main" val="333989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Methods and techniques </a:t>
            </a:r>
            <a:endParaRPr lang="en-US"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pPr lvl="0"/>
            <a:r>
              <a:rPr lang="en-US" b="1" dirty="0"/>
              <a:t>Format - Hackathon</a:t>
            </a:r>
          </a:p>
          <a:p>
            <a:pPr algn="just"/>
            <a:endParaRPr lang="en-US" b="1" dirty="0"/>
          </a:p>
          <a:p>
            <a:pPr algn="just"/>
            <a:r>
              <a:rPr lang="en-US" b="1" dirty="0"/>
              <a:t>Techniques completed with individual work</a:t>
            </a:r>
            <a:r>
              <a:rPr lang="en-US" dirty="0"/>
              <a:t>: discovery, obstacle map, concept of the day, self-assessment quiz. </a:t>
            </a:r>
          </a:p>
          <a:p>
            <a:pPr algn="just"/>
            <a:endParaRPr lang="en-US" dirty="0"/>
          </a:p>
          <a:p>
            <a:pPr algn="just"/>
            <a:r>
              <a:rPr lang="en-US" b="1" dirty="0"/>
              <a:t>Techniques completed in teams</a:t>
            </a:r>
            <a:r>
              <a:rPr lang="en-US" dirty="0"/>
              <a:t>: team—based learning, brainstorming, creative design, creative problem solving, white board, discussion, demonstration, project-based learning.</a:t>
            </a:r>
            <a:endParaRPr lang="en-US" b="1" dirty="0"/>
          </a:p>
          <a:p>
            <a:pPr marL="0" indent="0" algn="just">
              <a:buNone/>
            </a:pPr>
            <a:endParaRPr lang="en-US" dirty="0"/>
          </a:p>
          <a:p>
            <a:pPr lvl="0" algn="just"/>
            <a:r>
              <a:rPr lang="en-US" b="1" dirty="0"/>
              <a:t>Available resources via e-learning</a:t>
            </a:r>
            <a:r>
              <a:rPr lang="en-US" dirty="0"/>
              <a:t> </a:t>
            </a:r>
            <a:r>
              <a:rPr lang="en-US" b="1" dirty="0"/>
              <a:t>platform</a:t>
            </a:r>
            <a:r>
              <a:rPr lang="en-US" dirty="0"/>
              <a:t>: articles, video materials, presentations, case studies.</a:t>
            </a:r>
          </a:p>
          <a:p>
            <a:pPr marL="0" lvl="0" indent="0">
              <a:buNone/>
            </a:pPr>
            <a:endParaRPr lang="en-GB" dirty="0"/>
          </a:p>
        </p:txBody>
      </p:sp>
    </p:spTree>
    <p:extLst>
      <p:ext uri="{BB962C8B-B14F-4D97-AF65-F5344CB8AC3E}">
        <p14:creationId xmlns:p14="http://schemas.microsoft.com/office/powerpoint/2010/main" val="255315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Autofit/>
          </a:bodyPr>
          <a:lstStyle/>
          <a:p>
            <a:r>
              <a:rPr lang="en-GB" b="1" dirty="0"/>
              <a:t>6. </a:t>
            </a:r>
            <a:r>
              <a:rPr lang="en-US" b="1" dirty="0"/>
              <a:t>Methods for assessment and evaluation of the practice</a:t>
            </a:r>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1080000" y="1750663"/>
            <a:ext cx="9140700" cy="4351338"/>
          </a:xfrm>
        </p:spPr>
        <p:txBody>
          <a:bodyPr>
            <a:normAutofit/>
          </a:bodyPr>
          <a:lstStyle/>
          <a:p>
            <a:r>
              <a:rPr lang="en-US" b="1" dirty="0"/>
              <a:t>Methods for assessment</a:t>
            </a:r>
          </a:p>
          <a:p>
            <a:pPr marL="0" indent="0">
              <a:buNone/>
            </a:pPr>
            <a:endParaRPr lang="en-US" sz="1200" dirty="0"/>
          </a:p>
          <a:p>
            <a:r>
              <a:rPr lang="en-US" dirty="0"/>
              <a:t>Team presentations</a:t>
            </a:r>
          </a:p>
          <a:p>
            <a:r>
              <a:rPr lang="en-US" dirty="0"/>
              <a:t>Quality of created design and proposed project</a:t>
            </a:r>
          </a:p>
          <a:p>
            <a:pPr marL="0" indent="0">
              <a:buNone/>
            </a:pPr>
            <a:endParaRPr lang="en-US" dirty="0"/>
          </a:p>
          <a:p>
            <a:r>
              <a:rPr lang="en-US" b="1" dirty="0"/>
              <a:t>Methods for evaluation</a:t>
            </a:r>
          </a:p>
          <a:p>
            <a:pPr marL="0" indent="0">
              <a:buNone/>
            </a:pPr>
            <a:endParaRPr lang="en-GB" sz="1200" dirty="0"/>
          </a:p>
          <a:p>
            <a:r>
              <a:rPr lang="en-US" dirty="0"/>
              <a:t>Evaluation lists and feedback from students</a:t>
            </a:r>
          </a:p>
          <a:p>
            <a:r>
              <a:rPr lang="en-US" dirty="0"/>
              <a:t>Testimonials and photos from students during implementation phase</a:t>
            </a:r>
          </a:p>
          <a:p>
            <a:r>
              <a:rPr lang="en-US" dirty="0"/>
              <a:t>Feedback from involved professionals from industry</a:t>
            </a:r>
          </a:p>
        </p:txBody>
      </p:sp>
    </p:spTree>
    <p:extLst>
      <p:ext uri="{BB962C8B-B14F-4D97-AF65-F5344CB8AC3E}">
        <p14:creationId xmlns:p14="http://schemas.microsoft.com/office/powerpoint/2010/main" val="40594875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docProps/app.xml><?xml version="1.0" encoding="utf-8"?>
<Properties xmlns="http://schemas.openxmlformats.org/officeDocument/2006/extended-properties" xmlns:vt="http://schemas.openxmlformats.org/officeDocument/2006/docPropsVTypes">
  <TotalTime>0</TotalTime>
  <Words>644</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1_Office Theme</vt:lpstr>
      <vt:lpstr>1. General information about the innovative teaching practice</vt:lpstr>
      <vt:lpstr>2. Description of the innovative teaching practice</vt:lpstr>
      <vt:lpstr>2. Description of the innovative teaching practice</vt:lpstr>
      <vt:lpstr>3. Duration and Target group</vt:lpstr>
      <vt:lpstr>4. Skills to be acquired/ improved:</vt:lpstr>
      <vt:lpstr>5. Methods and techniques </vt:lpstr>
      <vt:lpstr>6. Methods for assessment and evaluation of the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General information about the innovative teaching practice</dc:title>
  <dc:creator>Sergey Churilov</dc:creator>
  <cp:lastModifiedBy>Sergey Churilov</cp:lastModifiedBy>
  <cp:revision>1</cp:revision>
  <dcterms:created xsi:type="dcterms:W3CDTF">2020-09-18T12:45:21Z</dcterms:created>
  <dcterms:modified xsi:type="dcterms:W3CDTF">2020-09-18T12:45:45Z</dcterms:modified>
</cp:coreProperties>
</file>